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3" r:id="rId3"/>
    <p:sldId id="257" r:id="rId4"/>
    <p:sldId id="271" r:id="rId5"/>
    <p:sldId id="304" r:id="rId6"/>
    <p:sldId id="305" r:id="rId7"/>
    <p:sldId id="326" r:id="rId8"/>
    <p:sldId id="306" r:id="rId9"/>
    <p:sldId id="324" r:id="rId10"/>
    <p:sldId id="325" r:id="rId11"/>
    <p:sldId id="25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27" r:id="rId23"/>
    <p:sldId id="319" r:id="rId24"/>
    <p:sldId id="329" r:id="rId25"/>
    <p:sldId id="330" r:id="rId26"/>
    <p:sldId id="320" r:id="rId27"/>
    <p:sldId id="321" r:id="rId28"/>
    <p:sldId id="322" r:id="rId29"/>
    <p:sldId id="323" r:id="rId30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73083"/>
    <a:srgbClr val="6F1C46"/>
    <a:srgbClr val="B63462"/>
    <a:srgbClr val="460C22"/>
    <a:srgbClr val="199791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GEPEA\GEPEA_2026\Educacion_11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E:\GEPEA\GEPEA_2026\Educacion_11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D:\GEPEA\GEPEA_2026\Educacion_1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E:\GEPEA\GEPEA_2026\Educacion_1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GEPEA\GEPEA_2026\Educacion_1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E:\GEPEA\GEPEA_2026\Educacion_11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usuario\Downloads\asistencia%20escolar%202025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E:\GEPEA\GEPEA_2026\Educacion_1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E:\GEPEA\GEPEA_2026\Educacion_1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E:\GEPEA\GEPEA_2026\Educacion_11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D:\GEPEA\GEPEA_2026\Educacion_11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E:\GEPEA\GEPEA_2026\Educacion_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dirty="0"/>
              <a:t>MICHOACÁN. MUNICIPIOS</a:t>
            </a:r>
            <a:r>
              <a:rPr lang="es-MX" sz="2000" b="1" baseline="0" dirty="0"/>
              <a:t> PRIORITARIOS. 2026</a:t>
            </a:r>
            <a:r>
              <a:rPr lang="es-MX" sz="1600" b="1" baseline="0" dirty="0"/>
              <a:t>.</a:t>
            </a:r>
            <a:endParaRPr lang="es-MX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Hoja2!$AK$2:$AK$31</c:f>
              <c:strCache>
                <c:ptCount val="30"/>
                <c:pt idx="0">
                  <c:v>Nahuatzen</c:v>
                </c:pt>
                <c:pt idx="1">
                  <c:v>Cherán</c:v>
                </c:pt>
                <c:pt idx="2">
                  <c:v>Los Reyes</c:v>
                </c:pt>
                <c:pt idx="3">
                  <c:v>Pajacuarán</c:v>
                </c:pt>
                <c:pt idx="4">
                  <c:v>Salvador Escalante</c:v>
                </c:pt>
                <c:pt idx="5">
                  <c:v>Paracho</c:v>
                </c:pt>
                <c:pt idx="6">
                  <c:v>Chilchota</c:v>
                </c:pt>
                <c:pt idx="7">
                  <c:v>Ocampo</c:v>
                </c:pt>
                <c:pt idx="8">
                  <c:v>Angangueo</c:v>
                </c:pt>
                <c:pt idx="9">
                  <c:v>Charapan</c:v>
                </c:pt>
                <c:pt idx="10">
                  <c:v>Ziracuaretiro</c:v>
                </c:pt>
                <c:pt idx="11">
                  <c:v>Jungapeo</c:v>
                </c:pt>
                <c:pt idx="12">
                  <c:v>Yurécuaro</c:v>
                </c:pt>
                <c:pt idx="13">
                  <c:v>Gabriel Zamora</c:v>
                </c:pt>
                <c:pt idx="14">
                  <c:v>Álvaro Obregón</c:v>
                </c:pt>
                <c:pt idx="15">
                  <c:v>Tangamandapio</c:v>
                </c:pt>
                <c:pt idx="16">
                  <c:v>Taretan</c:v>
                </c:pt>
                <c:pt idx="17">
                  <c:v>Venustiano Carranza</c:v>
                </c:pt>
                <c:pt idx="18">
                  <c:v>Múgica</c:v>
                </c:pt>
                <c:pt idx="19">
                  <c:v>Tangancícuaro</c:v>
                </c:pt>
                <c:pt idx="20">
                  <c:v>Zamora</c:v>
                </c:pt>
                <c:pt idx="21">
                  <c:v>Buenavista</c:v>
                </c:pt>
                <c:pt idx="22">
                  <c:v>Pátzcuaro</c:v>
                </c:pt>
                <c:pt idx="23">
                  <c:v>Nocupétaro</c:v>
                </c:pt>
                <c:pt idx="24">
                  <c:v>Madero</c:v>
                </c:pt>
                <c:pt idx="25">
                  <c:v>Tocumbo</c:v>
                </c:pt>
                <c:pt idx="26">
                  <c:v>Tingambato</c:v>
                </c:pt>
                <c:pt idx="27">
                  <c:v>Turicato</c:v>
                </c:pt>
                <c:pt idx="28">
                  <c:v>Tacámbaro</c:v>
                </c:pt>
                <c:pt idx="29">
                  <c:v>Jacona</c:v>
                </c:pt>
              </c:strCache>
            </c:strRef>
          </c:cat>
          <c:val>
            <c:numRef>
              <c:f>Hoja2!$AL$2:$AL$31</c:f>
              <c:numCache>
                <c:formatCode>0.00</c:formatCode>
                <c:ptCount val="30"/>
                <c:pt idx="0">
                  <c:v>5.2956111715632934</c:v>
                </c:pt>
                <c:pt idx="1">
                  <c:v>4.4504021447721183</c:v>
                </c:pt>
                <c:pt idx="2">
                  <c:v>3.5881907645722939</c:v>
                </c:pt>
                <c:pt idx="3">
                  <c:v>3.4806629834254146</c:v>
                </c:pt>
                <c:pt idx="4">
                  <c:v>3.3984533984533987</c:v>
                </c:pt>
                <c:pt idx="5">
                  <c:v>3.3560709413369714</c:v>
                </c:pt>
                <c:pt idx="6">
                  <c:v>3.291457286432161</c:v>
                </c:pt>
                <c:pt idx="7">
                  <c:v>3.1816500184979652</c:v>
                </c:pt>
                <c:pt idx="8">
                  <c:v>3.1510658016682114</c:v>
                </c:pt>
                <c:pt idx="9">
                  <c:v>3.0473135525260626</c:v>
                </c:pt>
                <c:pt idx="10">
                  <c:v>2.9892836999435985</c:v>
                </c:pt>
                <c:pt idx="11">
                  <c:v>2.9328287606433303</c:v>
                </c:pt>
                <c:pt idx="12">
                  <c:v>2.925706771860618</c:v>
                </c:pt>
                <c:pt idx="13">
                  <c:v>2.8979045920641999</c:v>
                </c:pt>
                <c:pt idx="14">
                  <c:v>2.7764005949429844</c:v>
                </c:pt>
                <c:pt idx="15">
                  <c:v>2.7310257224515717</c:v>
                </c:pt>
                <c:pt idx="16">
                  <c:v>2.6561378320172291</c:v>
                </c:pt>
                <c:pt idx="17">
                  <c:v>2.6241799437675728</c:v>
                </c:pt>
                <c:pt idx="18">
                  <c:v>2.620967741935484</c:v>
                </c:pt>
                <c:pt idx="19">
                  <c:v>2.6022304832713754</c:v>
                </c:pt>
                <c:pt idx="20">
                  <c:v>2.5817840789981794</c:v>
                </c:pt>
                <c:pt idx="21">
                  <c:v>2.5481941059162421</c:v>
                </c:pt>
                <c:pt idx="22">
                  <c:v>2.5354629733050373</c:v>
                </c:pt>
                <c:pt idx="23">
                  <c:v>2.5258323765786455</c:v>
                </c:pt>
                <c:pt idx="24">
                  <c:v>2.5257731958762886</c:v>
                </c:pt>
                <c:pt idx="25">
                  <c:v>2.5201612903225805</c:v>
                </c:pt>
                <c:pt idx="26">
                  <c:v>2.5089605734767026</c:v>
                </c:pt>
                <c:pt idx="27">
                  <c:v>2.4616368286445014</c:v>
                </c:pt>
                <c:pt idx="28">
                  <c:v>2.4337957124842369</c:v>
                </c:pt>
                <c:pt idx="29">
                  <c:v>2.4335954889449471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95-4C40-99F0-26CA1F4C0E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5"/>
        <c:axId val="-1476362864"/>
        <c:axId val="-1476355792"/>
      </c:barChart>
      <c:catAx>
        <c:axId val="-147636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76355792"/>
        <c:crosses val="autoZero"/>
        <c:auto val="1"/>
        <c:lblAlgn val="ctr"/>
        <c:lblOffset val="100"/>
        <c:noMultiLvlLbl val="0"/>
      </c:catAx>
      <c:valAx>
        <c:axId val="-147635579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-147636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b="1" dirty="0">
                <a:solidFill>
                  <a:srgbClr val="002060"/>
                </a:solidFill>
                <a:latin typeface="+mj-lt"/>
              </a:rPr>
              <a:t>CONSENTIMIENTO EN EXPERIENCIA</a:t>
            </a:r>
            <a:r>
              <a:rPr lang="es-MX" sz="1800" b="1" baseline="0" dirty="0">
                <a:solidFill>
                  <a:srgbClr val="002060"/>
                </a:solidFill>
                <a:latin typeface="+mj-lt"/>
              </a:rPr>
              <a:t> SEXUAL.</a:t>
            </a:r>
          </a:p>
          <a:p>
            <a:pPr algn="ctr">
              <a:defRPr sz="1800" b="1"/>
            </a:pPr>
            <a:r>
              <a:rPr lang="es-MX" sz="1800" b="1" baseline="0" dirty="0">
                <a:solidFill>
                  <a:srgbClr val="002060"/>
                </a:solidFill>
                <a:latin typeface="+mj-lt"/>
              </a:rPr>
              <a:t>Mujeres (de 20 a 24 años) que tuvieron su experiencia sexual en la Adolescencia (15 a 19 años). 2025.</a:t>
            </a:r>
          </a:p>
        </c:rich>
      </c:tx>
      <c:layout>
        <c:manualLayout>
          <c:xMode val="edge"/>
          <c:yMode val="edge"/>
          <c:x val="0.14883959065910299"/>
          <c:y val="1.6698101572346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340779056581335E-2"/>
          <c:y val="0.2893707442263091"/>
          <c:w val="0.97365922094341861"/>
          <c:h val="0.5821075802666078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7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CEF-4B6A-9339-9D8002C740CF}"/>
              </c:ext>
            </c:extLst>
          </c:dPt>
          <c:dPt>
            <c:idx val="1"/>
            <c:bubble3D val="0"/>
            <c:explosion val="1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CEF-4B6A-9339-9D8002C740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CONSENTIM_EN_EXPER_SEXUAL!$B$2:$C$2</c:f>
              <c:strCache>
                <c:ptCount val="2"/>
                <c:pt idx="0">
                  <c:v>CON CONSENTIMIENTO.</c:v>
                </c:pt>
                <c:pt idx="1">
                  <c:v>SIN CONSENTIMIENTO.</c:v>
                </c:pt>
              </c:strCache>
            </c:strRef>
          </c:cat>
          <c:val>
            <c:numRef>
              <c:f>CONSENTIM_EN_EXPER_SEXUAL!$B$3:$C$3</c:f>
              <c:numCache>
                <c:formatCode>0.00%</c:formatCode>
                <c:ptCount val="2"/>
                <c:pt idx="0">
                  <c:v>0.80200000000000005</c:v>
                </c:pt>
                <c:pt idx="1">
                  <c:v>0.19800000000000001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EF-4B6A-9339-9D8002C740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kern="1200" spc="0" baseline="0" dirty="0">
                <a:solidFill>
                  <a:srgbClr val="6F1C46"/>
                </a:solidFill>
                <a:latin typeface="+mj-lt"/>
              </a:rPr>
              <a:t>NÚMERO ANUAL DE NACIMIENTOS EN NIÑAS DE 10 A 14 AÑOS</a:t>
            </a:r>
          </a:p>
          <a:p>
            <a:pPr algn="l">
              <a:defRPr b="1"/>
            </a:pPr>
            <a:r>
              <a:rPr lang="en-US" sz="2000" b="1" i="0" u="none" strike="noStrike" kern="1200" spc="0" baseline="0" dirty="0">
                <a:solidFill>
                  <a:srgbClr val="6F1C46"/>
                </a:solidFill>
                <a:latin typeface="+mj-lt"/>
              </a:rPr>
              <a:t>2018-2024: </a:t>
            </a:r>
            <a:r>
              <a:rPr lang="en-US" sz="2000" b="1" i="0" u="none" strike="noStrike" kern="1200" spc="0" baseline="0" dirty="0" err="1">
                <a:solidFill>
                  <a:srgbClr val="6F1C46"/>
                </a:solidFill>
                <a:latin typeface="+mj-lt"/>
              </a:rPr>
              <a:t>Disminución</a:t>
            </a:r>
            <a:r>
              <a:rPr lang="en-US" sz="2000" b="1" i="0" u="none" strike="noStrike" kern="1200" spc="0" baseline="0" dirty="0">
                <a:solidFill>
                  <a:srgbClr val="6F1C46"/>
                </a:solidFill>
                <a:latin typeface="+mj-lt"/>
              </a:rPr>
              <a:t> de 14.80%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NACIMIENTOS_MENOR_15_AÑOS!$B$24</c:f>
              <c:strCache>
                <c:ptCount val="1"/>
                <c:pt idx="0">
                  <c:v>NACIMIENTOS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0686022076229007E-18"/>
                  <c:y val="0.13121078566028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F6-4726-8601-22D77A1A5CFD}"/>
                </c:ext>
              </c:extLst>
            </c:dLbl>
            <c:dLbl>
              <c:idx val="1"/>
              <c:layout>
                <c:manualLayout>
                  <c:x val="0"/>
                  <c:y val="0.13121078566028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F6-4726-8601-22D77A1A5CFD}"/>
                </c:ext>
              </c:extLst>
            </c:dLbl>
            <c:dLbl>
              <c:idx val="2"/>
              <c:layout>
                <c:manualLayout>
                  <c:x val="-3.2548817660983206E-17"/>
                  <c:y val="0.13892906716971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F6-4726-8601-22D77A1A5CFD}"/>
                </c:ext>
              </c:extLst>
            </c:dLbl>
            <c:dLbl>
              <c:idx val="3"/>
              <c:layout>
                <c:manualLayout>
                  <c:x val="0"/>
                  <c:y val="0.13892906716971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F6-4726-8601-22D77A1A5CFD}"/>
                </c:ext>
              </c:extLst>
            </c:dLbl>
            <c:dLbl>
              <c:idx val="4"/>
              <c:layout>
                <c:manualLayout>
                  <c:x val="-3.2548817660983206E-17"/>
                  <c:y val="0.12735164490556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F6-4726-8601-22D77A1A5CFD}"/>
                </c:ext>
              </c:extLst>
            </c:dLbl>
            <c:dLbl>
              <c:idx val="5"/>
              <c:layout>
                <c:manualLayout>
                  <c:x val="-6.5097635321966412E-17"/>
                  <c:y val="0.14278820792442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F6-4726-8601-22D77A1A5CFD}"/>
                </c:ext>
              </c:extLst>
            </c:dLbl>
            <c:dLbl>
              <c:idx val="6"/>
              <c:layout>
                <c:manualLayout>
                  <c:x val="-6.5097635321966412E-17"/>
                  <c:y val="0.150506489433854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F6-4726-8601-22D77A1A5CFD}"/>
                </c:ext>
              </c:extLst>
            </c:dLbl>
            <c:dLbl>
              <c:idx val="7"/>
              <c:layout>
                <c:manualLayout>
                  <c:x val="-1.7754105636927889E-3"/>
                  <c:y val="0.146647348679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F6-4726-8601-22D77A1A5CFD}"/>
                </c:ext>
              </c:extLst>
            </c:dLbl>
            <c:dLbl>
              <c:idx val="8"/>
              <c:layout>
                <c:manualLayout>
                  <c:x val="0"/>
                  <c:y val="0.14278820792442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F6-4726-8601-22D77A1A5CFD}"/>
                </c:ext>
              </c:extLst>
            </c:dLbl>
            <c:dLbl>
              <c:idx val="9"/>
              <c:layout>
                <c:manualLayout>
                  <c:x val="0"/>
                  <c:y val="0.13892906716971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F6-4726-8601-22D77A1A5CFD}"/>
                </c:ext>
              </c:extLst>
            </c:dLbl>
            <c:dLbl>
              <c:idx val="10"/>
              <c:layout>
                <c:manualLayout>
                  <c:x val="-1.3019527064393282E-16"/>
                  <c:y val="0.135069926414997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F6-4726-8601-22D77A1A5CFD}"/>
                </c:ext>
              </c:extLst>
            </c:dLbl>
            <c:dLbl>
              <c:idx val="11"/>
              <c:layout>
                <c:manualLayout>
                  <c:x val="0"/>
                  <c:y val="0.13892906716971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F6-4726-8601-22D77A1A5CFD}"/>
                </c:ext>
              </c:extLst>
            </c:dLbl>
            <c:dLbl>
              <c:idx val="12"/>
              <c:layout>
                <c:manualLayout>
                  <c:x val="0"/>
                  <c:y val="0.13892906716971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FF6-4726-8601-22D77A1A5CFD}"/>
                </c:ext>
              </c:extLst>
            </c:dLbl>
            <c:dLbl>
              <c:idx val="13"/>
              <c:layout>
                <c:manualLayout>
                  <c:x val="-1.3019527064393282E-16"/>
                  <c:y val="0.14278820792442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F6-4726-8601-22D77A1A5CFD}"/>
                </c:ext>
              </c:extLst>
            </c:dLbl>
            <c:dLbl>
              <c:idx val="14"/>
              <c:layout>
                <c:manualLayout>
                  <c:x val="0"/>
                  <c:y val="0.13506992641499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FF6-4726-8601-22D77A1A5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NACIMIENTOS_MENOR_15_AÑOS!$A$25:$A$39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NACIMIENTOS_MENOR_15_AÑOS!$B$25:$B$39</c:f>
              <c:numCache>
                <c:formatCode>General</c:formatCode>
                <c:ptCount val="15"/>
                <c:pt idx="0">
                  <c:v>442</c:v>
                </c:pt>
                <c:pt idx="1">
                  <c:v>413</c:v>
                </c:pt>
                <c:pt idx="2">
                  <c:v>378</c:v>
                </c:pt>
                <c:pt idx="3">
                  <c:v>424</c:v>
                </c:pt>
                <c:pt idx="4">
                  <c:v>407</c:v>
                </c:pt>
                <c:pt idx="5">
                  <c:v>440</c:v>
                </c:pt>
                <c:pt idx="6">
                  <c:v>389</c:v>
                </c:pt>
                <c:pt idx="7">
                  <c:v>392</c:v>
                </c:pt>
                <c:pt idx="8">
                  <c:v>357</c:v>
                </c:pt>
                <c:pt idx="9">
                  <c:v>404</c:v>
                </c:pt>
                <c:pt idx="10">
                  <c:v>305</c:v>
                </c:pt>
                <c:pt idx="11">
                  <c:v>424</c:v>
                </c:pt>
                <c:pt idx="12">
                  <c:v>331</c:v>
                </c:pt>
                <c:pt idx="13">
                  <c:v>329</c:v>
                </c:pt>
                <c:pt idx="14">
                  <c:v>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FF6-4726-8601-22D77A1A5CF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5"/>
        <c:axId val="-1472601504"/>
        <c:axId val="-1472598240"/>
      </c:barChart>
      <c:catAx>
        <c:axId val="-147260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72598240"/>
        <c:crosses val="autoZero"/>
        <c:auto val="1"/>
        <c:lblAlgn val="ctr"/>
        <c:lblOffset val="100"/>
        <c:noMultiLvlLbl val="0"/>
      </c:catAx>
      <c:valAx>
        <c:axId val="-1472598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7260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b="1" dirty="0">
                <a:solidFill>
                  <a:srgbClr val="002060"/>
                </a:solidFill>
                <a:latin typeface="+mj-lt"/>
              </a:rPr>
              <a:t>NACIMIENTOS EN NIÑAS</a:t>
            </a:r>
            <a:r>
              <a:rPr lang="es-MX" sz="1800" b="1" baseline="0" dirty="0">
                <a:solidFill>
                  <a:srgbClr val="002060"/>
                </a:solidFill>
                <a:latin typeface="+mj-lt"/>
              </a:rPr>
              <a:t> DE 12 A 14 AÑOS HABLANTES DE LENGUA INDÍGENA. 2024.</a:t>
            </a:r>
            <a:endParaRPr lang="es-MX" sz="1800" b="1" dirty="0">
              <a:solidFill>
                <a:srgbClr val="00206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NACIMIENTOS_EN_ADOL_LENG_INDIGE!$A$3:$A$34</c:f>
              <c:strCache>
                <c:ptCount val="32"/>
                <c:pt idx="0">
                  <c:v>CHIAPAS</c:v>
                </c:pt>
                <c:pt idx="1">
                  <c:v>OAXACA</c:v>
                </c:pt>
                <c:pt idx="2">
                  <c:v>CHIHUAHUA</c:v>
                </c:pt>
                <c:pt idx="3">
                  <c:v>GUERRERO</c:v>
                </c:pt>
                <c:pt idx="4">
                  <c:v>VERACRUZ</c:v>
                </c:pt>
                <c:pt idx="5">
                  <c:v>PUEBLA</c:v>
                </c:pt>
                <c:pt idx="6">
                  <c:v>YUCATAN</c:v>
                </c:pt>
                <c:pt idx="7">
                  <c:v>HIDALGO</c:v>
                </c:pt>
                <c:pt idx="8">
                  <c:v>MICHOACAN</c:v>
                </c:pt>
                <c:pt idx="9">
                  <c:v>NAYARIT</c:v>
                </c:pt>
                <c:pt idx="10">
                  <c:v>SLP</c:v>
                </c:pt>
                <c:pt idx="11">
                  <c:v>DURANGO</c:v>
                </c:pt>
                <c:pt idx="12">
                  <c:v>JALISCO</c:v>
                </c:pt>
                <c:pt idx="13">
                  <c:v>MEXICO</c:v>
                </c:pt>
                <c:pt idx="14">
                  <c:v>CDMX</c:v>
                </c:pt>
                <c:pt idx="15">
                  <c:v>SONORA</c:v>
                </c:pt>
                <c:pt idx="16">
                  <c:v>BAJA CALIFORNIA</c:v>
                </c:pt>
                <c:pt idx="17">
                  <c:v>MORELOS</c:v>
                </c:pt>
                <c:pt idx="18">
                  <c:v>QUINTANA ROO</c:v>
                </c:pt>
                <c:pt idx="19">
                  <c:v>TABASCO</c:v>
                </c:pt>
                <c:pt idx="20">
                  <c:v>ZACATECAS</c:v>
                </c:pt>
                <c:pt idx="21">
                  <c:v>SINALOA</c:v>
                </c:pt>
                <c:pt idx="22">
                  <c:v>GUANAJUATO</c:v>
                </c:pt>
                <c:pt idx="23">
                  <c:v>NUEVO LEON</c:v>
                </c:pt>
                <c:pt idx="24">
                  <c:v>QUERETARO</c:v>
                </c:pt>
                <c:pt idx="25">
                  <c:v>BAJA CALIFORNIA SUR</c:v>
                </c:pt>
                <c:pt idx="26">
                  <c:v>CAMPECHE</c:v>
                </c:pt>
                <c:pt idx="27">
                  <c:v>TLAXCALA</c:v>
                </c:pt>
                <c:pt idx="28">
                  <c:v>AGUASCALIENTES</c:v>
                </c:pt>
                <c:pt idx="29">
                  <c:v>COAHUILA</c:v>
                </c:pt>
                <c:pt idx="30">
                  <c:v>COLIMA</c:v>
                </c:pt>
                <c:pt idx="31">
                  <c:v>TAMAULIPAS</c:v>
                </c:pt>
              </c:strCache>
            </c:strRef>
          </c:cat>
          <c:val>
            <c:numRef>
              <c:f>NACIMIENTOS_EN_ADOL_LENG_INDIGE!$B$3:$B$34</c:f>
              <c:numCache>
                <c:formatCode>General</c:formatCode>
                <c:ptCount val="32"/>
                <c:pt idx="0">
                  <c:v>282</c:v>
                </c:pt>
                <c:pt idx="1">
                  <c:v>145</c:v>
                </c:pt>
                <c:pt idx="2">
                  <c:v>102</c:v>
                </c:pt>
                <c:pt idx="3">
                  <c:v>98</c:v>
                </c:pt>
                <c:pt idx="4">
                  <c:v>67</c:v>
                </c:pt>
                <c:pt idx="5">
                  <c:v>54</c:v>
                </c:pt>
                <c:pt idx="6">
                  <c:v>38</c:v>
                </c:pt>
                <c:pt idx="7">
                  <c:v>29</c:v>
                </c:pt>
                <c:pt idx="8">
                  <c:v>28</c:v>
                </c:pt>
                <c:pt idx="9">
                  <c:v>27</c:v>
                </c:pt>
                <c:pt idx="10">
                  <c:v>23</c:v>
                </c:pt>
                <c:pt idx="11">
                  <c:v>15</c:v>
                </c:pt>
                <c:pt idx="12">
                  <c:v>13</c:v>
                </c:pt>
                <c:pt idx="13">
                  <c:v>12</c:v>
                </c:pt>
                <c:pt idx="14">
                  <c:v>9</c:v>
                </c:pt>
                <c:pt idx="15">
                  <c:v>7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3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F3-4E67-B8C2-3499A83972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-25"/>
        <c:axId val="-1472597696"/>
        <c:axId val="-1472597152"/>
      </c:barChart>
      <c:catAx>
        <c:axId val="-147259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72597152"/>
        <c:crosses val="autoZero"/>
        <c:auto val="1"/>
        <c:lblAlgn val="ctr"/>
        <c:lblOffset val="100"/>
        <c:noMultiLvlLbl val="0"/>
      </c:catAx>
      <c:valAx>
        <c:axId val="-1472597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7259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dirty="0"/>
              <a:t>Michoacán. Municipios prioritarios en la entidad.</a:t>
            </a:r>
            <a:r>
              <a:rPr lang="es-MX" sz="2000" b="1" baseline="0" dirty="0"/>
              <a:t> 2026</a:t>
            </a:r>
            <a:r>
              <a:rPr lang="es-MX" sz="1600" b="1" baseline="0" dirty="0"/>
              <a:t>.</a:t>
            </a:r>
            <a:endParaRPr lang="es-MX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7730111322291609E-2"/>
          <c:y val="0.18801782889669"/>
          <c:w val="0.93420749130496616"/>
          <c:h val="0.43185190412067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Hoja2!$AY$1</c:f>
              <c:strCache>
                <c:ptCount val="1"/>
                <c:pt idx="0">
                  <c:v>Proporción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Hoja2!$AX$2:$AX$31</c:f>
              <c:strCache>
                <c:ptCount val="30"/>
                <c:pt idx="0">
                  <c:v>Nahuatzen</c:v>
                </c:pt>
                <c:pt idx="1">
                  <c:v>Cherán</c:v>
                </c:pt>
                <c:pt idx="2">
                  <c:v>Los Reyes</c:v>
                </c:pt>
                <c:pt idx="3">
                  <c:v>Pajacuarán</c:v>
                </c:pt>
                <c:pt idx="4">
                  <c:v>Salvador Escalante</c:v>
                </c:pt>
                <c:pt idx="5">
                  <c:v>Paracho</c:v>
                </c:pt>
                <c:pt idx="6">
                  <c:v>Chilchota</c:v>
                </c:pt>
                <c:pt idx="7">
                  <c:v>Ocampo</c:v>
                </c:pt>
                <c:pt idx="8">
                  <c:v>Angangueo</c:v>
                </c:pt>
                <c:pt idx="9">
                  <c:v>Charapan</c:v>
                </c:pt>
                <c:pt idx="10">
                  <c:v>Ziracuaretiro</c:v>
                </c:pt>
                <c:pt idx="11">
                  <c:v>Jungapeo</c:v>
                </c:pt>
                <c:pt idx="12">
                  <c:v>Yurécuaro</c:v>
                </c:pt>
                <c:pt idx="13">
                  <c:v>Gabriel Zamora</c:v>
                </c:pt>
                <c:pt idx="14">
                  <c:v>Álvaro Obregón</c:v>
                </c:pt>
                <c:pt idx="15">
                  <c:v>Tangamandapio</c:v>
                </c:pt>
                <c:pt idx="16">
                  <c:v>Taretan</c:v>
                </c:pt>
                <c:pt idx="17">
                  <c:v>Venustiano Carranza</c:v>
                </c:pt>
                <c:pt idx="18">
                  <c:v>Múgica</c:v>
                </c:pt>
                <c:pt idx="19">
                  <c:v>Tangancícuaro</c:v>
                </c:pt>
                <c:pt idx="20">
                  <c:v>Zamora</c:v>
                </c:pt>
                <c:pt idx="21">
                  <c:v>Buenavista</c:v>
                </c:pt>
                <c:pt idx="22">
                  <c:v>Pátzcuaro</c:v>
                </c:pt>
                <c:pt idx="23">
                  <c:v>Nocupétaro</c:v>
                </c:pt>
                <c:pt idx="24">
                  <c:v>Madero</c:v>
                </c:pt>
                <c:pt idx="25">
                  <c:v>Tocumbo</c:v>
                </c:pt>
                <c:pt idx="26">
                  <c:v>Tingambato</c:v>
                </c:pt>
                <c:pt idx="27">
                  <c:v>Turicato</c:v>
                </c:pt>
                <c:pt idx="28">
                  <c:v>Tacámbaro</c:v>
                </c:pt>
                <c:pt idx="29">
                  <c:v>Jacona</c:v>
                </c:pt>
              </c:strCache>
            </c:strRef>
          </c:cat>
          <c:val>
            <c:numRef>
              <c:f>Hoja2!$AY$2:$AY$31</c:f>
              <c:numCache>
                <c:formatCode>0.00</c:formatCode>
                <c:ptCount val="30"/>
                <c:pt idx="0">
                  <c:v>5.2956111715632934</c:v>
                </c:pt>
                <c:pt idx="1">
                  <c:v>4.4504021447721183</c:v>
                </c:pt>
                <c:pt idx="2">
                  <c:v>3.5881907645722939</c:v>
                </c:pt>
                <c:pt idx="3">
                  <c:v>3.4806629834254146</c:v>
                </c:pt>
                <c:pt idx="4">
                  <c:v>3.3984533984533987</c:v>
                </c:pt>
                <c:pt idx="5">
                  <c:v>3.3560709413369714</c:v>
                </c:pt>
                <c:pt idx="6">
                  <c:v>3.291457286432161</c:v>
                </c:pt>
                <c:pt idx="7">
                  <c:v>3.1816500184979652</c:v>
                </c:pt>
                <c:pt idx="8">
                  <c:v>3.1510658016682114</c:v>
                </c:pt>
                <c:pt idx="9">
                  <c:v>3.0473135525260626</c:v>
                </c:pt>
                <c:pt idx="10">
                  <c:v>2.9892836999435985</c:v>
                </c:pt>
                <c:pt idx="11">
                  <c:v>2.9328287606433303</c:v>
                </c:pt>
                <c:pt idx="12">
                  <c:v>2.925706771860618</c:v>
                </c:pt>
                <c:pt idx="13">
                  <c:v>2.8979045920641999</c:v>
                </c:pt>
                <c:pt idx="14">
                  <c:v>2.7764005949429844</c:v>
                </c:pt>
                <c:pt idx="15">
                  <c:v>2.7310257224515717</c:v>
                </c:pt>
                <c:pt idx="16">
                  <c:v>2.6561378320172291</c:v>
                </c:pt>
                <c:pt idx="17">
                  <c:v>2.6241799437675728</c:v>
                </c:pt>
                <c:pt idx="18">
                  <c:v>2.620967741935484</c:v>
                </c:pt>
                <c:pt idx="19">
                  <c:v>2.6022304832713754</c:v>
                </c:pt>
                <c:pt idx="20">
                  <c:v>2.5817840789981794</c:v>
                </c:pt>
                <c:pt idx="21">
                  <c:v>2.5481941059162421</c:v>
                </c:pt>
                <c:pt idx="22">
                  <c:v>2.5354629733050373</c:v>
                </c:pt>
                <c:pt idx="23">
                  <c:v>2.5258323765786455</c:v>
                </c:pt>
                <c:pt idx="24">
                  <c:v>2.5257731958762886</c:v>
                </c:pt>
                <c:pt idx="25">
                  <c:v>2.5201612903225805</c:v>
                </c:pt>
                <c:pt idx="26">
                  <c:v>2.5089605734767026</c:v>
                </c:pt>
                <c:pt idx="27">
                  <c:v>2.4616368286445014</c:v>
                </c:pt>
                <c:pt idx="28">
                  <c:v>2.4337957124842369</c:v>
                </c:pt>
                <c:pt idx="29">
                  <c:v>2.4335954889449471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0-40B3-82A6-0410277221B2}"/>
            </c:ext>
          </c:extLst>
        </c:ser>
        <c:ser>
          <c:idx val="1"/>
          <c:order val="1"/>
          <c:tx>
            <c:strRef>
              <c:f>Hoja2!$AZ$1</c:f>
              <c:strCache>
                <c:ptCount val="1"/>
                <c:pt idx="0">
                  <c:v>Partos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Hoja2!$AX$2:$AX$31</c:f>
              <c:strCache>
                <c:ptCount val="30"/>
                <c:pt idx="0">
                  <c:v>Nahuatzen</c:v>
                </c:pt>
                <c:pt idx="1">
                  <c:v>Cherán</c:v>
                </c:pt>
                <c:pt idx="2">
                  <c:v>Los Reyes</c:v>
                </c:pt>
                <c:pt idx="3">
                  <c:v>Pajacuarán</c:v>
                </c:pt>
                <c:pt idx="4">
                  <c:v>Salvador Escalante</c:v>
                </c:pt>
                <c:pt idx="5">
                  <c:v>Paracho</c:v>
                </c:pt>
                <c:pt idx="6">
                  <c:v>Chilchota</c:v>
                </c:pt>
                <c:pt idx="7">
                  <c:v>Ocampo</c:v>
                </c:pt>
                <c:pt idx="8">
                  <c:v>Angangueo</c:v>
                </c:pt>
                <c:pt idx="9">
                  <c:v>Charapan</c:v>
                </c:pt>
                <c:pt idx="10">
                  <c:v>Ziracuaretiro</c:v>
                </c:pt>
                <c:pt idx="11">
                  <c:v>Jungapeo</c:v>
                </c:pt>
                <c:pt idx="12">
                  <c:v>Yurécuaro</c:v>
                </c:pt>
                <c:pt idx="13">
                  <c:v>Gabriel Zamora</c:v>
                </c:pt>
                <c:pt idx="14">
                  <c:v>Álvaro Obregón</c:v>
                </c:pt>
                <c:pt idx="15">
                  <c:v>Tangamandapio</c:v>
                </c:pt>
                <c:pt idx="16">
                  <c:v>Taretan</c:v>
                </c:pt>
                <c:pt idx="17">
                  <c:v>Venustiano Carranza</c:v>
                </c:pt>
                <c:pt idx="18">
                  <c:v>Múgica</c:v>
                </c:pt>
                <c:pt idx="19">
                  <c:v>Tangancícuaro</c:v>
                </c:pt>
                <c:pt idx="20">
                  <c:v>Zamora</c:v>
                </c:pt>
                <c:pt idx="21">
                  <c:v>Buenavista</c:v>
                </c:pt>
                <c:pt idx="22">
                  <c:v>Pátzcuaro</c:v>
                </c:pt>
                <c:pt idx="23">
                  <c:v>Nocupétaro</c:v>
                </c:pt>
                <c:pt idx="24">
                  <c:v>Madero</c:v>
                </c:pt>
                <c:pt idx="25">
                  <c:v>Tocumbo</c:v>
                </c:pt>
                <c:pt idx="26">
                  <c:v>Tingambato</c:v>
                </c:pt>
                <c:pt idx="27">
                  <c:v>Turicato</c:v>
                </c:pt>
                <c:pt idx="28">
                  <c:v>Tacámbaro</c:v>
                </c:pt>
                <c:pt idx="29">
                  <c:v>Jacona</c:v>
                </c:pt>
              </c:strCache>
            </c:strRef>
          </c:cat>
          <c:val>
            <c:numRef>
              <c:f>Hoja2!$AZ$2:$AZ$31</c:f>
              <c:numCache>
                <c:formatCode>General</c:formatCode>
                <c:ptCount val="30"/>
                <c:pt idx="0">
                  <c:v>146</c:v>
                </c:pt>
                <c:pt idx="1">
                  <c:v>83</c:v>
                </c:pt>
                <c:pt idx="2">
                  <c:v>237</c:v>
                </c:pt>
                <c:pt idx="3">
                  <c:v>63</c:v>
                </c:pt>
                <c:pt idx="4">
                  <c:v>167</c:v>
                </c:pt>
                <c:pt idx="5">
                  <c:v>123</c:v>
                </c:pt>
                <c:pt idx="6">
                  <c:v>131</c:v>
                </c:pt>
                <c:pt idx="7">
                  <c:v>86</c:v>
                </c:pt>
                <c:pt idx="8">
                  <c:v>34</c:v>
                </c:pt>
                <c:pt idx="9">
                  <c:v>38</c:v>
                </c:pt>
                <c:pt idx="10">
                  <c:v>53</c:v>
                </c:pt>
                <c:pt idx="11">
                  <c:v>62</c:v>
                </c:pt>
                <c:pt idx="12">
                  <c:v>89</c:v>
                </c:pt>
                <c:pt idx="13">
                  <c:v>65</c:v>
                </c:pt>
                <c:pt idx="14">
                  <c:v>56</c:v>
                </c:pt>
                <c:pt idx="15">
                  <c:v>86</c:v>
                </c:pt>
                <c:pt idx="16">
                  <c:v>37</c:v>
                </c:pt>
                <c:pt idx="17">
                  <c:v>56</c:v>
                </c:pt>
                <c:pt idx="18">
                  <c:v>117</c:v>
                </c:pt>
                <c:pt idx="19">
                  <c:v>77</c:v>
                </c:pt>
                <c:pt idx="20">
                  <c:v>468</c:v>
                </c:pt>
                <c:pt idx="21">
                  <c:v>115</c:v>
                </c:pt>
                <c:pt idx="22">
                  <c:v>227</c:v>
                </c:pt>
                <c:pt idx="23">
                  <c:v>22</c:v>
                </c:pt>
                <c:pt idx="24">
                  <c:v>49</c:v>
                </c:pt>
                <c:pt idx="25">
                  <c:v>25</c:v>
                </c:pt>
                <c:pt idx="26">
                  <c:v>35</c:v>
                </c:pt>
                <c:pt idx="27">
                  <c:v>77</c:v>
                </c:pt>
                <c:pt idx="28">
                  <c:v>193</c:v>
                </c:pt>
                <c:pt idx="29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0-40B3-82A6-0410277221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"/>
        <c:axId val="-1476360144"/>
        <c:axId val="-1476359600"/>
      </c:barChart>
      <c:catAx>
        <c:axId val="-147636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76359600"/>
        <c:crosses val="autoZero"/>
        <c:auto val="1"/>
        <c:lblAlgn val="ctr"/>
        <c:lblOffset val="100"/>
        <c:noMultiLvlLbl val="0"/>
      </c:catAx>
      <c:valAx>
        <c:axId val="-147635960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-147636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600" b="1" dirty="0">
                <a:solidFill>
                  <a:srgbClr val="002060"/>
                </a:solidFill>
                <a:latin typeface="+mj-lt"/>
              </a:rPr>
              <a:t>LAS MUJERES QUE CONTRAEN MATRIMONIO EN EDAD</a:t>
            </a:r>
            <a:r>
              <a:rPr lang="es-MX" sz="1600" b="1" baseline="0" dirty="0">
                <a:solidFill>
                  <a:srgbClr val="002060"/>
                </a:solidFill>
                <a:latin typeface="+mj-lt"/>
              </a:rPr>
              <a:t> TEMPRANA</a:t>
            </a:r>
          </a:p>
          <a:p>
            <a:pPr>
              <a:defRPr b="1"/>
            </a:pPr>
            <a:r>
              <a:rPr lang="es-MX" sz="1600" b="1" baseline="0" dirty="0">
                <a:solidFill>
                  <a:srgbClr val="002060"/>
                </a:solidFill>
                <a:latin typeface="+mj-lt"/>
              </a:rPr>
              <a:t>Porcentaje que se unieron antes de los 18 años. </a:t>
            </a:r>
            <a:endParaRPr lang="es-MX" sz="1600" b="1" dirty="0">
              <a:solidFill>
                <a:srgbClr val="00206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'2_UNION_ANTES_DE_LOS_18'!$B$1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505390374576207E-3"/>
                  <c:y val="9.6135902793799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89-4AB7-B79C-EC56F0151028}"/>
                </c:ext>
              </c:extLst>
            </c:dLbl>
            <c:dLbl>
              <c:idx val="1"/>
              <c:layout>
                <c:manualLayout>
                  <c:x val="0"/>
                  <c:y val="0.10867536837559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89-4AB7-B79C-EC56F0151028}"/>
                </c:ext>
              </c:extLst>
            </c:dLbl>
            <c:dLbl>
              <c:idx val="2"/>
              <c:layout>
                <c:manualLayout>
                  <c:x val="-1.6505390374576187E-3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89-4AB7-B79C-EC56F0151028}"/>
                </c:ext>
              </c:extLst>
            </c:dLbl>
            <c:dLbl>
              <c:idx val="3"/>
              <c:layout>
                <c:manualLayout>
                  <c:x val="0"/>
                  <c:y val="0.1253946558179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89-4AB7-B79C-EC56F0151028}"/>
                </c:ext>
              </c:extLst>
            </c:dLbl>
            <c:dLbl>
              <c:idx val="4"/>
              <c:layout>
                <c:manualLayout>
                  <c:x val="-1.6505390374576339E-3"/>
                  <c:y val="0.1253946558179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89-4AB7-B79C-EC56F0151028}"/>
                </c:ext>
              </c:extLst>
            </c:dLbl>
            <c:dLbl>
              <c:idx val="5"/>
              <c:layout>
                <c:manualLayout>
                  <c:x val="-3.0259532792684709E-17"/>
                  <c:y val="0.121214833957399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89-4AB7-B79C-EC56F0151028}"/>
                </c:ext>
              </c:extLst>
            </c:dLbl>
            <c:dLbl>
              <c:idx val="6"/>
              <c:layout>
                <c:manualLayout>
                  <c:x val="0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F89-4AB7-B79C-EC56F0151028}"/>
                </c:ext>
              </c:extLst>
            </c:dLbl>
            <c:dLbl>
              <c:idx val="7"/>
              <c:layout>
                <c:manualLayout>
                  <c:x val="0"/>
                  <c:y val="0.12121483395739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89-4AB7-B79C-EC56F0151028}"/>
                </c:ext>
              </c:extLst>
            </c:dLbl>
            <c:dLbl>
              <c:idx val="8"/>
              <c:layout>
                <c:manualLayout>
                  <c:x val="-3.0259532792684709E-17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F89-4AB7-B79C-EC56F0151028}"/>
                </c:ext>
              </c:extLst>
            </c:dLbl>
            <c:dLbl>
              <c:idx val="9"/>
              <c:layout>
                <c:manualLayout>
                  <c:x val="0"/>
                  <c:y val="0.1253946558179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F89-4AB7-B79C-EC56F0151028}"/>
                </c:ext>
              </c:extLst>
            </c:dLbl>
            <c:dLbl>
              <c:idx val="10"/>
              <c:layout>
                <c:manualLayout>
                  <c:x val="0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F89-4AB7-B79C-EC56F0151028}"/>
                </c:ext>
              </c:extLst>
            </c:dLbl>
            <c:dLbl>
              <c:idx val="11"/>
              <c:layout>
                <c:manualLayout>
                  <c:x val="0"/>
                  <c:y val="0.12957447767859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F89-4AB7-B79C-EC56F0151028}"/>
                </c:ext>
              </c:extLst>
            </c:dLbl>
            <c:dLbl>
              <c:idx val="12"/>
              <c:layout>
                <c:manualLayout>
                  <c:x val="-6.0519065585369419E-17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F89-4AB7-B79C-EC56F0151028}"/>
                </c:ext>
              </c:extLst>
            </c:dLbl>
            <c:dLbl>
              <c:idx val="13"/>
              <c:layout>
                <c:manualLayout>
                  <c:x val="0"/>
                  <c:y val="0.12957447767859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F89-4AB7-B79C-EC56F0151028}"/>
                </c:ext>
              </c:extLst>
            </c:dLbl>
            <c:dLbl>
              <c:idx val="14"/>
              <c:layout>
                <c:manualLayout>
                  <c:x val="-6.0519065585369419E-17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F89-4AB7-B79C-EC56F0151028}"/>
                </c:ext>
              </c:extLst>
            </c:dLbl>
            <c:dLbl>
              <c:idx val="15"/>
              <c:layout>
                <c:manualLayout>
                  <c:x val="-6.0519065585369419E-17"/>
                  <c:y val="0.1253946558179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F89-4AB7-B79C-EC56F0151028}"/>
                </c:ext>
              </c:extLst>
            </c:dLbl>
            <c:dLbl>
              <c:idx val="16"/>
              <c:layout>
                <c:manualLayout>
                  <c:x val="-6.0519065585369419E-17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F89-4AB7-B79C-EC56F0151028}"/>
                </c:ext>
              </c:extLst>
            </c:dLbl>
            <c:dLbl>
              <c:idx val="17"/>
              <c:layout>
                <c:manualLayout>
                  <c:x val="0"/>
                  <c:y val="0.12957447767859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F89-4AB7-B79C-EC56F0151028}"/>
                </c:ext>
              </c:extLst>
            </c:dLbl>
            <c:dLbl>
              <c:idx val="18"/>
              <c:layout>
                <c:manualLayout>
                  <c:x val="0"/>
                  <c:y val="0.133754299539199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F89-4AB7-B79C-EC56F0151028}"/>
                </c:ext>
              </c:extLst>
            </c:dLbl>
            <c:dLbl>
              <c:idx val="19"/>
              <c:layout>
                <c:manualLayout>
                  <c:x val="-1.6505390374577399E-3"/>
                  <c:y val="0.133754299539199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F89-4AB7-B79C-EC56F0151028}"/>
                </c:ext>
              </c:extLst>
            </c:dLbl>
            <c:dLbl>
              <c:idx val="20"/>
              <c:layout>
                <c:manualLayout>
                  <c:x val="-1.6505390374576187E-3"/>
                  <c:y val="0.12957447767859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F89-4AB7-B79C-EC56F0151028}"/>
                </c:ext>
              </c:extLst>
            </c:dLbl>
            <c:dLbl>
              <c:idx val="21"/>
              <c:layout>
                <c:manualLayout>
                  <c:x val="0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F89-4AB7-B79C-EC56F0151028}"/>
                </c:ext>
              </c:extLst>
            </c:dLbl>
            <c:dLbl>
              <c:idx val="22"/>
              <c:layout>
                <c:manualLayout>
                  <c:x val="0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F89-4AB7-B79C-EC56F0151028}"/>
                </c:ext>
              </c:extLst>
            </c:dLbl>
            <c:dLbl>
              <c:idx val="23"/>
              <c:layout>
                <c:manualLayout>
                  <c:x val="1.6505390374576187E-3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F89-4AB7-B79C-EC56F0151028}"/>
                </c:ext>
              </c:extLst>
            </c:dLbl>
            <c:dLbl>
              <c:idx val="24"/>
              <c:layout>
                <c:manualLayout>
                  <c:x val="-1.2103813117073884E-16"/>
                  <c:y val="0.12957447767859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F89-4AB7-B79C-EC56F0151028}"/>
                </c:ext>
              </c:extLst>
            </c:dLbl>
            <c:dLbl>
              <c:idx val="25"/>
              <c:layout>
                <c:manualLayout>
                  <c:x val="0"/>
                  <c:y val="0.12957447767859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F89-4AB7-B79C-EC56F0151028}"/>
                </c:ext>
              </c:extLst>
            </c:dLbl>
            <c:dLbl>
              <c:idx val="26"/>
              <c:layout>
                <c:manualLayout>
                  <c:x val="0"/>
                  <c:y val="0.13793412139979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F89-4AB7-B79C-EC56F0151028}"/>
                </c:ext>
              </c:extLst>
            </c:dLbl>
            <c:dLbl>
              <c:idx val="27"/>
              <c:layout>
                <c:manualLayout>
                  <c:x val="-1.2103813117073884E-16"/>
                  <c:y val="0.12121483395739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F89-4AB7-B79C-EC56F0151028}"/>
                </c:ext>
              </c:extLst>
            </c:dLbl>
            <c:dLbl>
              <c:idx val="28"/>
              <c:layout>
                <c:manualLayout>
                  <c:x val="0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F89-4AB7-B79C-EC56F0151028}"/>
                </c:ext>
              </c:extLst>
            </c:dLbl>
            <c:dLbl>
              <c:idx val="29"/>
              <c:layout>
                <c:manualLayout>
                  <c:x val="-1.2103813117073884E-16"/>
                  <c:y val="0.12121483395739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3F89-4AB7-B79C-EC56F0151028}"/>
                </c:ext>
              </c:extLst>
            </c:dLbl>
            <c:dLbl>
              <c:idx val="30"/>
              <c:layout>
                <c:manualLayout>
                  <c:x val="-1.2103813117073884E-16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3F89-4AB7-B79C-EC56F0151028}"/>
                </c:ext>
              </c:extLst>
            </c:dLbl>
            <c:dLbl>
              <c:idx val="31"/>
              <c:layout>
                <c:manualLayout>
                  <c:x val="0"/>
                  <c:y val="0.12539465581799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F89-4AB7-B79C-EC56F0151028}"/>
                </c:ext>
              </c:extLst>
            </c:dLbl>
            <c:dLbl>
              <c:idx val="32"/>
              <c:layout>
                <c:manualLayout>
                  <c:x val="-1.2103813117073884E-16"/>
                  <c:y val="0.133754299539199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F89-4AB7-B79C-EC56F01510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'2_UNION_ANTES_DE_LOS_18'!$A$2:$A$34</c:f>
              <c:strCache>
                <c:ptCount val="33"/>
                <c:pt idx="0">
                  <c:v>CDMX</c:v>
                </c:pt>
                <c:pt idx="1">
                  <c:v>AGS</c:v>
                </c:pt>
                <c:pt idx="2">
                  <c:v>JAL</c:v>
                </c:pt>
                <c:pt idx="3">
                  <c:v>QRO</c:v>
                </c:pt>
                <c:pt idx="4">
                  <c:v>EDOMEX</c:v>
                </c:pt>
                <c:pt idx="5">
                  <c:v>CHIH</c:v>
                </c:pt>
                <c:pt idx="6">
                  <c:v>BCS</c:v>
                </c:pt>
                <c:pt idx="7">
                  <c:v>Q.ROO</c:v>
                </c:pt>
                <c:pt idx="8">
                  <c:v>BC</c:v>
                </c:pt>
                <c:pt idx="9">
                  <c:v>NL</c:v>
                </c:pt>
                <c:pt idx="10">
                  <c:v>COAH</c:v>
                </c:pt>
                <c:pt idx="11">
                  <c:v>TAMPS</c:v>
                </c:pt>
                <c:pt idx="12">
                  <c:v>SLP</c:v>
                </c:pt>
                <c:pt idx="13">
                  <c:v>SIN</c:v>
                </c:pt>
                <c:pt idx="14">
                  <c:v>TLAX</c:v>
                </c:pt>
                <c:pt idx="15">
                  <c:v>MOR</c:v>
                </c:pt>
                <c:pt idx="16">
                  <c:v>NAC</c:v>
                </c:pt>
                <c:pt idx="17">
                  <c:v>COL</c:v>
                </c:pt>
                <c:pt idx="18">
                  <c:v>OAX</c:v>
                </c:pt>
                <c:pt idx="19">
                  <c:v>HGO</c:v>
                </c:pt>
                <c:pt idx="20">
                  <c:v>VER</c:v>
                </c:pt>
                <c:pt idx="21">
                  <c:v>SON</c:v>
                </c:pt>
                <c:pt idx="22">
                  <c:v>GTO</c:v>
                </c:pt>
                <c:pt idx="23">
                  <c:v>PUEB</c:v>
                </c:pt>
                <c:pt idx="24">
                  <c:v>YUC</c:v>
                </c:pt>
                <c:pt idx="25">
                  <c:v>CAMP</c:v>
                </c:pt>
                <c:pt idx="26">
                  <c:v>TAB</c:v>
                </c:pt>
                <c:pt idx="27">
                  <c:v>DGO</c:v>
                </c:pt>
                <c:pt idx="28">
                  <c:v>MICH</c:v>
                </c:pt>
                <c:pt idx="29">
                  <c:v>NAY</c:v>
                </c:pt>
                <c:pt idx="30">
                  <c:v>ZAC</c:v>
                </c:pt>
                <c:pt idx="31">
                  <c:v>CHIS</c:v>
                </c:pt>
                <c:pt idx="32">
                  <c:v>GRO</c:v>
                </c:pt>
              </c:strCache>
            </c:strRef>
          </c:cat>
          <c:val>
            <c:numRef>
              <c:f>'2_UNION_ANTES_DE_LOS_18'!$B$2:$B$34</c:f>
              <c:numCache>
                <c:formatCode>General</c:formatCode>
                <c:ptCount val="33"/>
                <c:pt idx="0">
                  <c:v>9.1</c:v>
                </c:pt>
                <c:pt idx="1">
                  <c:v>18.100000000000001</c:v>
                </c:pt>
                <c:pt idx="2">
                  <c:v>20.399999999999999</c:v>
                </c:pt>
                <c:pt idx="3">
                  <c:v>15.7</c:v>
                </c:pt>
                <c:pt idx="4">
                  <c:v>16.399999999999999</c:v>
                </c:pt>
                <c:pt idx="5">
                  <c:v>21.1</c:v>
                </c:pt>
                <c:pt idx="6">
                  <c:v>23.5</c:v>
                </c:pt>
                <c:pt idx="7">
                  <c:v>23.4</c:v>
                </c:pt>
                <c:pt idx="8">
                  <c:v>17.8</c:v>
                </c:pt>
                <c:pt idx="9">
                  <c:v>15.6</c:v>
                </c:pt>
                <c:pt idx="10">
                  <c:v>26.4</c:v>
                </c:pt>
                <c:pt idx="11">
                  <c:v>17.899999999999999</c:v>
                </c:pt>
                <c:pt idx="12">
                  <c:v>17.100000000000001</c:v>
                </c:pt>
                <c:pt idx="13">
                  <c:v>20.3</c:v>
                </c:pt>
                <c:pt idx="14">
                  <c:v>18.399999999999999</c:v>
                </c:pt>
                <c:pt idx="15">
                  <c:v>19.899999999999999</c:v>
                </c:pt>
                <c:pt idx="16">
                  <c:v>20.8</c:v>
                </c:pt>
                <c:pt idx="17">
                  <c:v>20.8</c:v>
                </c:pt>
                <c:pt idx="18">
                  <c:v>23.9</c:v>
                </c:pt>
                <c:pt idx="19">
                  <c:v>25.8</c:v>
                </c:pt>
                <c:pt idx="20">
                  <c:v>26.8</c:v>
                </c:pt>
                <c:pt idx="21">
                  <c:v>20.399999999999999</c:v>
                </c:pt>
                <c:pt idx="22">
                  <c:v>20.8</c:v>
                </c:pt>
                <c:pt idx="23">
                  <c:v>20.8</c:v>
                </c:pt>
                <c:pt idx="24">
                  <c:v>19.8</c:v>
                </c:pt>
                <c:pt idx="25">
                  <c:v>26.4</c:v>
                </c:pt>
                <c:pt idx="26">
                  <c:v>31.8</c:v>
                </c:pt>
                <c:pt idx="27">
                  <c:v>23.7</c:v>
                </c:pt>
                <c:pt idx="28">
                  <c:v>27.4</c:v>
                </c:pt>
                <c:pt idx="29">
                  <c:v>27.3</c:v>
                </c:pt>
                <c:pt idx="30">
                  <c:v>22.7</c:v>
                </c:pt>
                <c:pt idx="31">
                  <c:v>29.6</c:v>
                </c:pt>
                <c:pt idx="32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89-4AB7-B79C-EC56F0151028}"/>
            </c:ext>
          </c:extLst>
        </c:ser>
        <c:ser>
          <c:idx val="1"/>
          <c:order val="1"/>
          <c:tx>
            <c:strRef>
              <c:f>'2_UNION_ANTES_DE_LOS_18'!$C$1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7824415990855887E-18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F89-4AB7-B79C-EC56F0151028}"/>
                </c:ext>
              </c:extLst>
            </c:dLbl>
            <c:dLbl>
              <c:idx val="1"/>
              <c:layout>
                <c:manualLayout>
                  <c:x val="0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F89-4AB7-B79C-EC56F0151028}"/>
                </c:ext>
              </c:extLst>
            </c:dLbl>
            <c:dLbl>
              <c:idx val="2"/>
              <c:layout>
                <c:manualLayout>
                  <c:x val="-1.5129766396342355E-17"/>
                  <c:y val="4.1798218605999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3F89-4AB7-B79C-EC56F0151028}"/>
                </c:ext>
              </c:extLst>
            </c:dLbl>
            <c:dLbl>
              <c:idx val="3"/>
              <c:layout>
                <c:manualLayout>
                  <c:x val="0"/>
                  <c:y val="4.1798218605999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3F89-4AB7-B79C-EC56F0151028}"/>
                </c:ext>
              </c:extLst>
            </c:dLbl>
            <c:dLbl>
              <c:idx val="6"/>
              <c:layout>
                <c:manualLayout>
                  <c:x val="-3.0259532792684709E-17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3F89-4AB7-B79C-EC56F0151028}"/>
                </c:ext>
              </c:extLst>
            </c:dLbl>
            <c:dLbl>
              <c:idx val="7"/>
              <c:layout>
                <c:manualLayout>
                  <c:x val="-3.0259532792684709E-17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3F89-4AB7-B79C-EC56F0151028}"/>
                </c:ext>
              </c:extLst>
            </c:dLbl>
            <c:dLbl>
              <c:idx val="8"/>
              <c:layout>
                <c:manualLayout>
                  <c:x val="0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3F89-4AB7-B79C-EC56F0151028}"/>
                </c:ext>
              </c:extLst>
            </c:dLbl>
            <c:dLbl>
              <c:idx val="9"/>
              <c:layout>
                <c:manualLayout>
                  <c:x val="0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3F89-4AB7-B79C-EC56F0151028}"/>
                </c:ext>
              </c:extLst>
            </c:dLbl>
            <c:dLbl>
              <c:idx val="10"/>
              <c:layout>
                <c:manualLayout>
                  <c:x val="-6.0519065585369419E-17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3F89-4AB7-B79C-EC56F0151028}"/>
                </c:ext>
              </c:extLst>
            </c:dLbl>
            <c:dLbl>
              <c:idx val="11"/>
              <c:layout>
                <c:manualLayout>
                  <c:x val="0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3F89-4AB7-B79C-EC56F0151028}"/>
                </c:ext>
              </c:extLst>
            </c:dLbl>
            <c:dLbl>
              <c:idx val="12"/>
              <c:layout>
                <c:manualLayout>
                  <c:x val="-6.0519065585369419E-17"/>
                  <c:y val="4.1798218605999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3F89-4AB7-B79C-EC56F0151028}"/>
                </c:ext>
              </c:extLst>
            </c:dLbl>
            <c:dLbl>
              <c:idx val="13"/>
              <c:layout>
                <c:manualLayout>
                  <c:x val="-6.0519065585369419E-17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3F89-4AB7-B79C-EC56F0151028}"/>
                </c:ext>
              </c:extLst>
            </c:dLbl>
            <c:dLbl>
              <c:idx val="14"/>
              <c:layout>
                <c:manualLayout>
                  <c:x val="-6.0519065585369419E-17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3F89-4AB7-B79C-EC56F0151028}"/>
                </c:ext>
              </c:extLst>
            </c:dLbl>
            <c:dLbl>
              <c:idx val="15"/>
              <c:layout>
                <c:manualLayout>
                  <c:x val="0"/>
                  <c:y val="4.1798218605999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3F89-4AB7-B79C-EC56F0151028}"/>
                </c:ext>
              </c:extLst>
            </c:dLbl>
            <c:dLbl>
              <c:idx val="16"/>
              <c:layout>
                <c:manualLayout>
                  <c:x val="0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3F89-4AB7-B79C-EC56F0151028}"/>
                </c:ext>
              </c:extLst>
            </c:dLbl>
            <c:dLbl>
              <c:idx val="17"/>
              <c:layout>
                <c:manualLayout>
                  <c:x val="-6.0519065585369419E-17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3F89-4AB7-B79C-EC56F0151028}"/>
                </c:ext>
              </c:extLst>
            </c:dLbl>
            <c:dLbl>
              <c:idx val="18"/>
              <c:layout>
                <c:manualLayout>
                  <c:x val="0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3F89-4AB7-B79C-EC56F0151028}"/>
                </c:ext>
              </c:extLst>
            </c:dLbl>
            <c:dLbl>
              <c:idx val="19"/>
              <c:layout>
                <c:manualLayout>
                  <c:x val="0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3F89-4AB7-B79C-EC56F0151028}"/>
                </c:ext>
              </c:extLst>
            </c:dLbl>
            <c:dLbl>
              <c:idx val="20"/>
              <c:layout>
                <c:manualLayout>
                  <c:x val="0"/>
                  <c:y val="4.17982186059994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3F89-4AB7-B79C-EC56F0151028}"/>
                </c:ext>
              </c:extLst>
            </c:dLbl>
            <c:dLbl>
              <c:idx val="21"/>
              <c:layout>
                <c:manualLayout>
                  <c:x val="0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3F89-4AB7-B79C-EC56F0151028}"/>
                </c:ext>
              </c:extLst>
            </c:dLbl>
            <c:dLbl>
              <c:idx val="22"/>
              <c:layout>
                <c:manualLayout>
                  <c:x val="-1.2103813117073884E-16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3F89-4AB7-B79C-EC56F0151028}"/>
                </c:ext>
              </c:extLst>
            </c:dLbl>
            <c:dLbl>
              <c:idx val="23"/>
              <c:layout>
                <c:manualLayout>
                  <c:x val="-1.6505390374576187E-3"/>
                  <c:y val="4.1798218605999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3F89-4AB7-B79C-EC56F0151028}"/>
                </c:ext>
              </c:extLst>
            </c:dLbl>
            <c:dLbl>
              <c:idx val="24"/>
              <c:layout>
                <c:manualLayout>
                  <c:x val="0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3F89-4AB7-B79C-EC56F0151028}"/>
                </c:ext>
              </c:extLst>
            </c:dLbl>
            <c:dLbl>
              <c:idx val="25"/>
              <c:layout>
                <c:manualLayout>
                  <c:x val="-1.2103813117073884E-16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3F89-4AB7-B79C-EC56F0151028}"/>
                </c:ext>
              </c:extLst>
            </c:dLbl>
            <c:dLbl>
              <c:idx val="26"/>
              <c:layout>
                <c:manualLayout>
                  <c:x val="0"/>
                  <c:y val="8.3596437211999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3F89-4AB7-B79C-EC56F0151028}"/>
                </c:ext>
              </c:extLst>
            </c:dLbl>
            <c:dLbl>
              <c:idx val="27"/>
              <c:layout>
                <c:manualLayout>
                  <c:x val="0"/>
                  <c:y val="8.3596437211999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3F89-4AB7-B79C-EC56F0151028}"/>
                </c:ext>
              </c:extLst>
            </c:dLbl>
            <c:dLbl>
              <c:idx val="28"/>
              <c:layout>
                <c:manualLayout>
                  <c:x val="-1.2103813117073884E-16"/>
                  <c:y val="4.17982186059994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3F89-4AB7-B79C-EC56F0151028}"/>
                </c:ext>
              </c:extLst>
            </c:dLbl>
            <c:dLbl>
              <c:idx val="29"/>
              <c:layout>
                <c:manualLayout>
                  <c:x val="0"/>
                  <c:y val="8.3596437211999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3F89-4AB7-B79C-EC56F0151028}"/>
                </c:ext>
              </c:extLst>
            </c:dLbl>
            <c:dLbl>
              <c:idx val="30"/>
              <c:layout>
                <c:manualLayout>
                  <c:x val="-1.2103813117073884E-16"/>
                  <c:y val="8.359643721199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3F89-4AB7-B79C-EC56F0151028}"/>
                </c:ext>
              </c:extLst>
            </c:dLbl>
            <c:dLbl>
              <c:idx val="31"/>
              <c:layout>
                <c:manualLayout>
                  <c:x val="0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3F89-4AB7-B79C-EC56F0151028}"/>
                </c:ext>
              </c:extLst>
            </c:dLbl>
            <c:dLbl>
              <c:idx val="32"/>
              <c:layout>
                <c:manualLayout>
                  <c:x val="-1.6505390374576187E-3"/>
                  <c:y val="4.1798218605999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3F89-4AB7-B79C-EC56F01510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'2_UNION_ANTES_DE_LOS_18'!$A$2:$A$34</c:f>
              <c:strCache>
                <c:ptCount val="33"/>
                <c:pt idx="0">
                  <c:v>CDMX</c:v>
                </c:pt>
                <c:pt idx="1">
                  <c:v>AGS</c:v>
                </c:pt>
                <c:pt idx="2">
                  <c:v>JAL</c:v>
                </c:pt>
                <c:pt idx="3">
                  <c:v>QRO</c:v>
                </c:pt>
                <c:pt idx="4">
                  <c:v>EDOMEX</c:v>
                </c:pt>
                <c:pt idx="5">
                  <c:v>CHIH</c:v>
                </c:pt>
                <c:pt idx="6">
                  <c:v>BCS</c:v>
                </c:pt>
                <c:pt idx="7">
                  <c:v>Q.ROO</c:v>
                </c:pt>
                <c:pt idx="8">
                  <c:v>BC</c:v>
                </c:pt>
                <c:pt idx="9">
                  <c:v>NL</c:v>
                </c:pt>
                <c:pt idx="10">
                  <c:v>COAH</c:v>
                </c:pt>
                <c:pt idx="11">
                  <c:v>TAMPS</c:v>
                </c:pt>
                <c:pt idx="12">
                  <c:v>SLP</c:v>
                </c:pt>
                <c:pt idx="13">
                  <c:v>SIN</c:v>
                </c:pt>
                <c:pt idx="14">
                  <c:v>TLAX</c:v>
                </c:pt>
                <c:pt idx="15">
                  <c:v>MOR</c:v>
                </c:pt>
                <c:pt idx="16">
                  <c:v>NAC</c:v>
                </c:pt>
                <c:pt idx="17">
                  <c:v>COL</c:v>
                </c:pt>
                <c:pt idx="18">
                  <c:v>OAX</c:v>
                </c:pt>
                <c:pt idx="19">
                  <c:v>HGO</c:v>
                </c:pt>
                <c:pt idx="20">
                  <c:v>VER</c:v>
                </c:pt>
                <c:pt idx="21">
                  <c:v>SON</c:v>
                </c:pt>
                <c:pt idx="22">
                  <c:v>GTO</c:v>
                </c:pt>
                <c:pt idx="23">
                  <c:v>PUEB</c:v>
                </c:pt>
                <c:pt idx="24">
                  <c:v>YUC</c:v>
                </c:pt>
                <c:pt idx="25">
                  <c:v>CAMP</c:v>
                </c:pt>
                <c:pt idx="26">
                  <c:v>TAB</c:v>
                </c:pt>
                <c:pt idx="27">
                  <c:v>DGO</c:v>
                </c:pt>
                <c:pt idx="28">
                  <c:v>MICH</c:v>
                </c:pt>
                <c:pt idx="29">
                  <c:v>NAY</c:v>
                </c:pt>
                <c:pt idx="30">
                  <c:v>ZAC</c:v>
                </c:pt>
                <c:pt idx="31">
                  <c:v>CHIS</c:v>
                </c:pt>
                <c:pt idx="32">
                  <c:v>GRO</c:v>
                </c:pt>
              </c:strCache>
            </c:strRef>
          </c:cat>
          <c:val>
            <c:numRef>
              <c:f>'2_UNION_ANTES_DE_LOS_18'!$C$2:$C$34</c:f>
              <c:numCache>
                <c:formatCode>General</c:formatCode>
                <c:ptCount val="33"/>
                <c:pt idx="0">
                  <c:v>7.3</c:v>
                </c:pt>
                <c:pt idx="1">
                  <c:v>12.1</c:v>
                </c:pt>
                <c:pt idx="2">
                  <c:v>13.7</c:v>
                </c:pt>
                <c:pt idx="3">
                  <c:v>13.7</c:v>
                </c:pt>
                <c:pt idx="4">
                  <c:v>14.1</c:v>
                </c:pt>
                <c:pt idx="5">
                  <c:v>14.3</c:v>
                </c:pt>
                <c:pt idx="6">
                  <c:v>14.7</c:v>
                </c:pt>
                <c:pt idx="7">
                  <c:v>15.3</c:v>
                </c:pt>
                <c:pt idx="8">
                  <c:v>15.5</c:v>
                </c:pt>
                <c:pt idx="9" formatCode="0.0">
                  <c:v>16</c:v>
                </c:pt>
                <c:pt idx="10">
                  <c:v>16.600000000000001</c:v>
                </c:pt>
                <c:pt idx="11">
                  <c:v>16.8</c:v>
                </c:pt>
                <c:pt idx="12">
                  <c:v>17.600000000000001</c:v>
                </c:pt>
                <c:pt idx="13">
                  <c:v>17.8</c:v>
                </c:pt>
                <c:pt idx="14" formatCode="0.0">
                  <c:v>18</c:v>
                </c:pt>
                <c:pt idx="15">
                  <c:v>18.399999999999999</c:v>
                </c:pt>
                <c:pt idx="16">
                  <c:v>18.399999999999999</c:v>
                </c:pt>
                <c:pt idx="17">
                  <c:v>19.2</c:v>
                </c:pt>
                <c:pt idx="18" formatCode="0.0">
                  <c:v>20</c:v>
                </c:pt>
                <c:pt idx="19">
                  <c:v>20.5</c:v>
                </c:pt>
                <c:pt idx="20">
                  <c:v>21.5</c:v>
                </c:pt>
                <c:pt idx="21">
                  <c:v>21.6</c:v>
                </c:pt>
                <c:pt idx="22">
                  <c:v>21.9</c:v>
                </c:pt>
                <c:pt idx="23">
                  <c:v>22.2</c:v>
                </c:pt>
                <c:pt idx="24">
                  <c:v>22.3</c:v>
                </c:pt>
                <c:pt idx="25">
                  <c:v>23.7</c:v>
                </c:pt>
                <c:pt idx="26">
                  <c:v>24.4</c:v>
                </c:pt>
                <c:pt idx="27">
                  <c:v>24.9</c:v>
                </c:pt>
                <c:pt idx="28">
                  <c:v>25.3</c:v>
                </c:pt>
                <c:pt idx="29">
                  <c:v>26.8</c:v>
                </c:pt>
                <c:pt idx="30">
                  <c:v>27.4</c:v>
                </c:pt>
                <c:pt idx="31">
                  <c:v>27.8</c:v>
                </c:pt>
                <c:pt idx="32">
                  <c:v>35.200000000000003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89-4AB7-B79C-EC56F01510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"/>
        <c:overlap val="-10"/>
        <c:axId val="-1476353072"/>
        <c:axId val="-1476352528"/>
      </c:barChart>
      <c:catAx>
        <c:axId val="-147635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76352528"/>
        <c:crosses val="autoZero"/>
        <c:auto val="1"/>
        <c:lblAlgn val="ctr"/>
        <c:lblOffset val="100"/>
        <c:noMultiLvlLbl val="0"/>
      </c:catAx>
      <c:valAx>
        <c:axId val="-1476352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7635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600" b="1" dirty="0">
                <a:solidFill>
                  <a:srgbClr val="B63462"/>
                </a:solidFill>
              </a:rPr>
              <a:t>LA ASISTENCIA ESOLAR</a:t>
            </a:r>
            <a:r>
              <a:rPr lang="es-MX" sz="1600" b="1" baseline="0" dirty="0">
                <a:solidFill>
                  <a:srgbClr val="B63462"/>
                </a:solidFill>
              </a:rPr>
              <a:t> SE REDUCE EN ADOLESCENTES</a:t>
            </a:r>
          </a:p>
          <a:p>
            <a:pPr algn="ctr">
              <a:defRPr b="1"/>
            </a:pPr>
            <a:r>
              <a:rPr lang="es-MX" sz="1600" b="1" baseline="0" dirty="0">
                <a:solidFill>
                  <a:srgbClr val="B63462"/>
                </a:solidFill>
              </a:rPr>
              <a:t>2025. Asistencia escolar por edad</a:t>
            </a:r>
            <a:endParaRPr lang="es-MX" sz="1600" b="1" dirty="0">
              <a:solidFill>
                <a:srgbClr val="B63462"/>
              </a:solidFill>
            </a:endParaRPr>
          </a:p>
        </c:rich>
      </c:tx>
      <c:layout>
        <c:manualLayout>
          <c:xMode val="edge"/>
          <c:yMode val="edge"/>
          <c:x val="0.20744850777637661"/>
          <c:y val="1.3870829808740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1.8495166036149643E-2"/>
          <c:y val="0.2537668313509151"/>
          <c:w val="0.96300966792770071"/>
          <c:h val="0.61052593927088583"/>
        </c:manualLayout>
      </c:layout>
      <c:lineChart>
        <c:grouping val="stack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Hombres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8583438419504007E-2"/>
                  <c:y val="-5.8951026687148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BD-47C1-A5A8-E0693D86AA9D}"/>
                </c:ext>
              </c:extLst>
            </c:dLbl>
            <c:dLbl>
              <c:idx val="1"/>
              <c:layout>
                <c:manualLayout>
                  <c:x val="-2.5220680958385876E-2"/>
                  <c:y val="-4.8547904330593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BD-47C1-A5A8-E0693D86AA9D}"/>
                </c:ext>
              </c:extLst>
            </c:dLbl>
            <c:dLbl>
              <c:idx val="2"/>
              <c:layout>
                <c:manualLayout>
                  <c:x val="-2.8583438419503993E-2"/>
                  <c:y val="-5.5483319234963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BD-47C1-A5A8-E0693D86AA9D}"/>
                </c:ext>
              </c:extLst>
            </c:dLbl>
            <c:dLbl>
              <c:idx val="3"/>
              <c:layout>
                <c:manualLayout>
                  <c:x val="-2.5220680958385876E-2"/>
                  <c:y val="-4.854790433059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BD-47C1-A5A8-E0693D86AA9D}"/>
                </c:ext>
              </c:extLst>
            </c:dLbl>
            <c:dLbl>
              <c:idx val="4"/>
              <c:layout>
                <c:manualLayout>
                  <c:x val="-3.36275746111824E-3"/>
                  <c:y val="-2.0806244713111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BD-47C1-A5A8-E0693D86AA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Hoja1!$A$3:$A$7</c:f>
              <c:strCache>
                <c:ptCount val="5"/>
                <c:pt idx="0">
                  <c:v>15 años</c:v>
                </c:pt>
                <c:pt idx="1">
                  <c:v>16 años</c:v>
                </c:pt>
                <c:pt idx="2">
                  <c:v>17 años</c:v>
                </c:pt>
                <c:pt idx="3">
                  <c:v>18 años</c:v>
                </c:pt>
                <c:pt idx="4">
                  <c:v>19 años</c:v>
                </c:pt>
              </c:strCache>
            </c:strRef>
          </c:cat>
          <c:val>
            <c:numRef>
              <c:f>Hoja1!$B$3:$B$7</c:f>
              <c:numCache>
                <c:formatCode>0.00%</c:formatCode>
                <c:ptCount val="5"/>
                <c:pt idx="0">
                  <c:v>0.80200000000000005</c:v>
                </c:pt>
                <c:pt idx="1">
                  <c:v>0.69099999999999995</c:v>
                </c:pt>
                <c:pt idx="2">
                  <c:v>0.625</c:v>
                </c:pt>
                <c:pt idx="3">
                  <c:v>0.443</c:v>
                </c:pt>
                <c:pt idx="4">
                  <c:v>0.315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BD-47C1-A5A8-E0693D86AA9D}"/>
            </c:ext>
          </c:extLst>
        </c:ser>
        <c:ser>
          <c:idx val="1"/>
          <c:order val="1"/>
          <c:tx>
            <c:strRef>
              <c:f>Hoja1!$C$2</c:f>
              <c:strCache>
                <c:ptCount val="1"/>
                <c:pt idx="0">
                  <c:v>Mujeres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5132408575031541E-2"/>
                  <c:y val="-5.2015611782778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BD-47C1-A5A8-E0693D86AA9D}"/>
                </c:ext>
              </c:extLst>
            </c:dLbl>
            <c:dLbl>
              <c:idx val="1"/>
              <c:layout>
                <c:manualLayout>
                  <c:x val="-1.6813787305590584E-2"/>
                  <c:y val="-5.8951026687148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BD-47C1-A5A8-E0693D86AA9D}"/>
                </c:ext>
              </c:extLst>
            </c:dLbl>
            <c:dLbl>
              <c:idx val="2"/>
              <c:layout>
                <c:manualLayout>
                  <c:x val="-1.6813787305590522E-2"/>
                  <c:y val="-5.2015611782778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DBD-47C1-A5A8-E0693D86AA9D}"/>
                </c:ext>
              </c:extLst>
            </c:dLbl>
            <c:dLbl>
              <c:idx val="3"/>
              <c:layout>
                <c:manualLayout>
                  <c:x val="-1.3451029844472467E-2"/>
                  <c:y val="-4.161248942622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BD-47C1-A5A8-E0693D86AA9D}"/>
                </c:ext>
              </c:extLst>
            </c:dLbl>
            <c:dLbl>
              <c:idx val="4"/>
              <c:layout>
                <c:manualLayout>
                  <c:x val="-3.36275746111824E-3"/>
                  <c:y val="-5.2015611782778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BD-47C1-A5A8-E0693D86AA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Hoja1!$A$3:$A$7</c:f>
              <c:strCache>
                <c:ptCount val="5"/>
                <c:pt idx="0">
                  <c:v>15 años</c:v>
                </c:pt>
                <c:pt idx="1">
                  <c:v>16 años</c:v>
                </c:pt>
                <c:pt idx="2">
                  <c:v>17 años</c:v>
                </c:pt>
                <c:pt idx="3">
                  <c:v>18 años</c:v>
                </c:pt>
                <c:pt idx="4">
                  <c:v>19 años</c:v>
                </c:pt>
              </c:strCache>
            </c:strRef>
          </c:cat>
          <c:val>
            <c:numRef>
              <c:f>Hoja1!$C$3:$C$7</c:f>
              <c:numCache>
                <c:formatCode>0.00%</c:formatCode>
                <c:ptCount val="5"/>
                <c:pt idx="0">
                  <c:v>0.84599999999999997</c:v>
                </c:pt>
                <c:pt idx="1">
                  <c:v>0.73899999999999999</c:v>
                </c:pt>
                <c:pt idx="2">
                  <c:v>0.65900000000000003</c:v>
                </c:pt>
                <c:pt idx="3">
                  <c:v>0.47299999999999998</c:v>
                </c:pt>
                <c:pt idx="4">
                  <c:v>0.309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DBD-47C1-A5A8-E0693D86AA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540134192"/>
        <c:axId val="-1540132560"/>
      </c:lineChart>
      <c:catAx>
        <c:axId val="-154013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540132560"/>
        <c:crosses val="autoZero"/>
        <c:auto val="1"/>
        <c:lblAlgn val="ctr"/>
        <c:lblOffset val="100"/>
        <c:noMultiLvlLbl val="0"/>
      </c:catAx>
      <c:valAx>
        <c:axId val="-154013256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-154013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400" b="1" dirty="0">
                <a:solidFill>
                  <a:srgbClr val="6F1C46"/>
                </a:solidFill>
                <a:latin typeface="+mj-lt"/>
              </a:rPr>
              <a:t>RAZONES DE ABANDONO ESCOLAR: 2018</a:t>
            </a:r>
          </a:p>
          <a:p>
            <a:pPr algn="ctr">
              <a:defRPr b="1"/>
            </a:pPr>
            <a:r>
              <a:rPr lang="es-MX" sz="1400" b="1" dirty="0">
                <a:solidFill>
                  <a:srgbClr val="6F1C46"/>
                </a:solidFill>
                <a:latin typeface="+mj-lt"/>
              </a:rPr>
              <a:t>Porcentaje de mujeres adolescentes</a:t>
            </a:r>
            <a:r>
              <a:rPr lang="es-MX" sz="1400" b="1" baseline="0" dirty="0">
                <a:solidFill>
                  <a:srgbClr val="6F1C46"/>
                </a:solidFill>
                <a:latin typeface="+mj-lt"/>
              </a:rPr>
              <a:t> que no asista a la escuela por causas de inasistencia</a:t>
            </a:r>
            <a:endParaRPr lang="es-MX" sz="1400" b="1" dirty="0">
              <a:solidFill>
                <a:srgbClr val="6F1C46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RAZONES_DE_ABANDONO!$D$23:$D$27</c:f>
              <c:strCache>
                <c:ptCount val="5"/>
                <c:pt idx="0">
                  <c:v>Falta de recursos económicos</c:v>
                </c:pt>
                <c:pt idx="1">
                  <c:v>Desinterés o falta de aptitud</c:v>
                </c:pt>
                <c:pt idx="2">
                  <c:v>Embarazo, matrimonio o unión</c:v>
                </c:pt>
                <c:pt idx="3">
                  <c:v>Labores del hogar o cuidados</c:v>
                </c:pt>
                <c:pt idx="4">
                  <c:v>Otras causas (Salud, distancia)</c:v>
                </c:pt>
              </c:strCache>
            </c:strRef>
          </c:cat>
          <c:val>
            <c:numRef>
              <c:f>RAZONES_DE_ABANDONO!$E$23:$E$27</c:f>
              <c:numCache>
                <c:formatCode>0.00%</c:formatCode>
                <c:ptCount val="5"/>
                <c:pt idx="0">
                  <c:v>0.52400000000000002</c:v>
                </c:pt>
                <c:pt idx="1">
                  <c:v>0.23100000000000001</c:v>
                </c:pt>
                <c:pt idx="2">
                  <c:v>0.128</c:v>
                </c:pt>
                <c:pt idx="3">
                  <c:v>6.5000000000000002E-2</c:v>
                </c:pt>
                <c:pt idx="4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4-4C9D-9662-B8BC344F1B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-1540130928"/>
        <c:axId val="-1540129296"/>
      </c:barChart>
      <c:catAx>
        <c:axId val="-1540130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540129296"/>
        <c:crosses val="autoZero"/>
        <c:auto val="1"/>
        <c:lblAlgn val="ctr"/>
        <c:lblOffset val="100"/>
        <c:noMultiLvlLbl val="0"/>
      </c:catAx>
      <c:valAx>
        <c:axId val="-1540129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54013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400" b="1" i="0" baseline="0" dirty="0">
                <a:solidFill>
                  <a:srgbClr val="6F1C46"/>
                </a:solidFill>
                <a:effectLst/>
                <a:latin typeface="+mj-lt"/>
              </a:rPr>
              <a:t>RAZONES DE ABANDONO ESCOLAR: 2023</a:t>
            </a:r>
            <a:endParaRPr lang="es-MX" sz="1400" b="1" dirty="0">
              <a:solidFill>
                <a:srgbClr val="6F1C46"/>
              </a:solidFill>
              <a:effectLst/>
              <a:latin typeface="+mj-lt"/>
            </a:endParaRPr>
          </a:p>
          <a:p>
            <a:pPr algn="ctr">
              <a:defRPr b="1"/>
            </a:pPr>
            <a:r>
              <a:rPr lang="es-MX" sz="1400" b="1" i="0" baseline="0" dirty="0">
                <a:solidFill>
                  <a:srgbClr val="6F1C46"/>
                </a:solidFill>
                <a:effectLst/>
                <a:latin typeface="+mj-lt"/>
              </a:rPr>
              <a:t>Porcentaje de mujeres adolescentes que no asista a la escuela por causas de inasistencia</a:t>
            </a:r>
            <a:endParaRPr lang="es-MX" sz="1400" b="1" dirty="0">
              <a:solidFill>
                <a:srgbClr val="6F1C46"/>
              </a:solidFill>
              <a:effectLst/>
              <a:latin typeface="+mj-lt"/>
            </a:endParaRPr>
          </a:p>
        </c:rich>
      </c:tx>
      <c:layout>
        <c:manualLayout>
          <c:xMode val="edge"/>
          <c:yMode val="edge"/>
          <c:x val="0.1415412433188129"/>
          <c:y val="1.28359390121077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RAZONES_DE_ABANDONO!$A$23:$A$27</c:f>
              <c:strCache>
                <c:ptCount val="5"/>
                <c:pt idx="0">
                  <c:v>Falta de recursos económicos</c:v>
                </c:pt>
                <c:pt idx="1">
                  <c:v>Desinterés o problemas académicos</c:v>
                </c:pt>
                <c:pt idx="2">
                  <c:v>Embarazo o matrimonio</c:v>
                </c:pt>
                <c:pt idx="3">
                  <c:v>Labores del hogar o cuidados</c:v>
                </c:pt>
                <c:pt idx="4">
                  <c:v>Otras (Salud, movilidad)</c:v>
                </c:pt>
              </c:strCache>
            </c:strRef>
          </c:cat>
          <c:val>
            <c:numRef>
              <c:f>RAZONES_DE_ABANDONO!$B$23:$B$27</c:f>
              <c:numCache>
                <c:formatCode>0.00%</c:formatCode>
                <c:ptCount val="5"/>
                <c:pt idx="0">
                  <c:v>0.48199999999999998</c:v>
                </c:pt>
                <c:pt idx="1">
                  <c:v>0.25600000000000001</c:v>
                </c:pt>
                <c:pt idx="2">
                  <c:v>9.0999999999999998E-2</c:v>
                </c:pt>
                <c:pt idx="3">
                  <c:v>7.3999999999999996E-2</c:v>
                </c:pt>
                <c:pt idx="4">
                  <c:v>9.7000000000000003E-2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FD-4FA4-B84F-AAEB3E9636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-1540128208"/>
        <c:axId val="-1540140720"/>
      </c:barChart>
      <c:catAx>
        <c:axId val="-1540128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540140720"/>
        <c:crosses val="autoZero"/>
        <c:auto val="1"/>
        <c:lblAlgn val="ctr"/>
        <c:lblOffset val="100"/>
        <c:noMultiLvlLbl val="0"/>
      </c:catAx>
      <c:valAx>
        <c:axId val="-1540140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54012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3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400" b="1" dirty="0">
                <a:solidFill>
                  <a:srgbClr val="460C22"/>
                </a:solidFill>
                <a:latin typeface="+mj-lt"/>
              </a:rPr>
              <a:t>EL RECIENTE</a:t>
            </a:r>
            <a:r>
              <a:rPr lang="es-MX" sz="1400" b="1" baseline="0" dirty="0">
                <a:solidFill>
                  <a:srgbClr val="460C22"/>
                </a:solidFill>
                <a:latin typeface="+mj-lt"/>
              </a:rPr>
              <a:t> DESCENSO DE LA TFA SE ACOMPAÑÓ DE REDUCCIÓN</a:t>
            </a:r>
          </a:p>
          <a:p>
            <a:pPr algn="ctr">
              <a:defRPr sz="1300" b="1"/>
            </a:pPr>
            <a:r>
              <a:rPr lang="es-MX" sz="1400" b="1" baseline="0" dirty="0">
                <a:solidFill>
                  <a:srgbClr val="460C22"/>
                </a:solidFill>
                <a:latin typeface="+mj-lt"/>
              </a:rPr>
              <a:t>DEL ABANDONO  ESCOLAR (post-COVID)</a:t>
            </a:r>
          </a:p>
          <a:p>
            <a:pPr algn="ctr">
              <a:defRPr sz="1300" b="1"/>
            </a:pPr>
            <a:r>
              <a:rPr lang="es-MX" sz="1400" b="1" baseline="0" dirty="0">
                <a:solidFill>
                  <a:srgbClr val="460C22"/>
                </a:solidFill>
                <a:latin typeface="+mj-lt"/>
              </a:rPr>
              <a:t>Porcentaje de abandono escolar por nivel educativo , del ciclo escolar 2012-2013 al</a:t>
            </a:r>
          </a:p>
          <a:p>
            <a:pPr algn="ctr">
              <a:defRPr sz="1300" b="1"/>
            </a:pPr>
            <a:r>
              <a:rPr lang="es-MX" sz="1400" b="1" baseline="0" dirty="0">
                <a:solidFill>
                  <a:srgbClr val="460C22"/>
                </a:solidFill>
                <a:latin typeface="+mj-lt"/>
              </a:rPr>
              <a:t>2020/2021 (SEP)</a:t>
            </a:r>
            <a:endParaRPr lang="es-MX" sz="1400" b="1" dirty="0">
              <a:solidFill>
                <a:srgbClr val="460C22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3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1.9713261648745518E-2"/>
          <c:y val="0.29164146071944214"/>
          <c:w val="0.96057347670250892"/>
          <c:h val="0.57413332521539218"/>
        </c:manualLayout>
      </c:layout>
      <c:lineChart>
        <c:grouping val="stacked"/>
        <c:varyColors val="0"/>
        <c:ser>
          <c:idx val="0"/>
          <c:order val="0"/>
          <c:tx>
            <c:strRef>
              <c:f>'6_ABANDONO_ESCOLAR'!$B$3</c:f>
              <c:strCache>
                <c:ptCount val="1"/>
                <c:pt idx="0">
                  <c:v>Primaria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050179211469536E-2"/>
                  <c:y val="-4.7548283815830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AA-4339-995B-758DEFD4BC7E}"/>
                </c:ext>
              </c:extLst>
            </c:dLbl>
            <c:dLbl>
              <c:idx val="1"/>
              <c:layout>
                <c:manualLayout>
                  <c:x val="-1.2560195476295296E-2"/>
                  <c:y val="-4.1130516656879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AA-4339-995B-758DEFD4BC7E}"/>
                </c:ext>
              </c:extLst>
            </c:dLbl>
            <c:dLbl>
              <c:idx val="2"/>
              <c:layout>
                <c:manualLayout>
                  <c:x val="-3.2242582582149119E-3"/>
                  <c:y val="-3.9034680997198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AA-4339-995B-758DEFD4BC7E}"/>
                </c:ext>
              </c:extLst>
            </c:dLbl>
            <c:dLbl>
              <c:idx val="3"/>
              <c:layout>
                <c:manualLayout>
                  <c:x val="-1.7568892132593335E-2"/>
                  <c:y val="-4.1949069793645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AA-4339-995B-758DEFD4BC7E}"/>
                </c:ext>
              </c:extLst>
            </c:dLbl>
            <c:dLbl>
              <c:idx val="4"/>
              <c:layout>
                <c:manualLayout>
                  <c:x val="-1.578445373451021E-2"/>
                  <c:y val="-4.4863458590092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AA-4339-995B-758DEFD4BC7E}"/>
                </c:ext>
              </c:extLst>
            </c:dLbl>
            <c:dLbl>
              <c:idx val="5"/>
              <c:layout>
                <c:manualLayout>
                  <c:x val="-1.900104377918432E-2"/>
                  <c:y val="-5.069223618298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AA-4339-995B-758DEFD4BC7E}"/>
                </c:ext>
              </c:extLst>
            </c:dLbl>
            <c:dLbl>
              <c:idx val="6"/>
              <c:layout>
                <c:manualLayout>
                  <c:x val="-2.1865347072366391E-2"/>
                  <c:y val="-4.5092938022883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AA-4339-995B-758DEFD4BC7E}"/>
                </c:ext>
              </c:extLst>
            </c:dLbl>
            <c:dLbl>
              <c:idx val="7"/>
              <c:layout>
                <c:manualLayout>
                  <c:x val="-1.4344633874378423E-2"/>
                  <c:y val="-3.9034680997198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AA-4339-995B-758DEFD4BC7E}"/>
                </c:ext>
              </c:extLst>
            </c:dLbl>
            <c:dLbl>
              <c:idx val="8"/>
              <c:layout>
                <c:manualLayout>
                  <c:x val="-1.0752639669743574E-2"/>
                  <c:y val="-4.4863458590092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AA-4339-995B-758DEFD4BC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'6_ABANDONO_ESCOLAR'!$C$2:$K$2</c:f>
              <c:strCache>
                <c:ptCount val="9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  <c:pt idx="6">
                  <c:v>2018/2019</c:v>
                </c:pt>
                <c:pt idx="7">
                  <c:v>2019/2020</c:v>
                </c:pt>
                <c:pt idx="8">
                  <c:v>2020/2021</c:v>
                </c:pt>
              </c:strCache>
            </c:strRef>
          </c:cat>
          <c:val>
            <c:numRef>
              <c:f>'6_ABANDONO_ESCOLAR'!$C$3:$K$3</c:f>
              <c:numCache>
                <c:formatCode>General</c:formatCode>
                <c:ptCount val="9"/>
                <c:pt idx="0">
                  <c:v>-1.57</c:v>
                </c:pt>
                <c:pt idx="1">
                  <c:v>1.56</c:v>
                </c:pt>
                <c:pt idx="2">
                  <c:v>1.58</c:v>
                </c:pt>
                <c:pt idx="3" formatCode="###,###,###,###,##0.0">
                  <c:v>2.2000000000000002</c:v>
                </c:pt>
                <c:pt idx="4" formatCode="###,###,###,###,##0.0">
                  <c:v>3.2</c:v>
                </c:pt>
                <c:pt idx="5">
                  <c:v>1.4</c:v>
                </c:pt>
                <c:pt idx="6">
                  <c:v>2.7</c:v>
                </c:pt>
                <c:pt idx="7">
                  <c:v>2.2000000000000002</c:v>
                </c:pt>
                <c:pt idx="8" formatCode="0.0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6AA-4339-995B-758DEFD4BC7E}"/>
            </c:ext>
          </c:extLst>
        </c:ser>
        <c:ser>
          <c:idx val="1"/>
          <c:order val="1"/>
          <c:tx>
            <c:strRef>
              <c:f>'6_ABANDONO_ESCOLAR'!$B$4</c:f>
              <c:strCache>
                <c:ptCount val="1"/>
                <c:pt idx="0">
                  <c:v>Secundaria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4385031827596916E-2"/>
                  <c:y val="-4.7188773682564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AA-4339-995B-758DEFD4BC7E}"/>
                </c:ext>
              </c:extLst>
            </c:dLbl>
            <c:dLbl>
              <c:idx val="1"/>
              <c:layout>
                <c:manualLayout>
                  <c:x val="-1.7936515311167085E-2"/>
                  <c:y val="-4.6959294249773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AA-4339-995B-758DEFD4BC7E}"/>
                </c:ext>
              </c:extLst>
            </c:dLbl>
            <c:dLbl>
              <c:idx val="2"/>
              <c:layout>
                <c:manualLayout>
                  <c:x val="-2.4025076862563961E-2"/>
                  <c:y val="-5.4065583845015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AA-4339-995B-758DEFD4BC7E}"/>
                </c:ext>
              </c:extLst>
            </c:dLbl>
            <c:dLbl>
              <c:idx val="3"/>
              <c:layout>
                <c:manualLayout>
                  <c:x val="-1.8288802062659228E-2"/>
                  <c:y val="-4.509293802288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AA-4339-995B-758DEFD4BC7E}"/>
                </c:ext>
              </c:extLst>
            </c:dLbl>
            <c:dLbl>
              <c:idx val="4"/>
              <c:layout>
                <c:manualLayout>
                  <c:x val="-1.6496695451035298E-2"/>
                  <c:y val="-4.8007326819330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6AA-4339-995B-758DEFD4BC7E}"/>
                </c:ext>
              </c:extLst>
            </c:dLbl>
            <c:dLbl>
              <c:idx val="5"/>
              <c:layout>
                <c:manualLayout>
                  <c:x val="-2.1153105355841195E-2"/>
                  <c:y val="-4.509293802288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6AA-4339-995B-758DEFD4BC7E}"/>
                </c:ext>
              </c:extLst>
            </c:dLbl>
            <c:dLbl>
              <c:idx val="6"/>
              <c:layout>
                <c:manualLayout>
                  <c:x val="-2.4737318579089156E-2"/>
                  <c:y val="-4.2997102363202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6AA-4339-995B-758DEFD4BC7E}"/>
                </c:ext>
              </c:extLst>
            </c:dLbl>
            <c:dLbl>
              <c:idx val="7"/>
              <c:layout>
                <c:manualLayout>
                  <c:x val="-1.7921178884085481E-2"/>
                  <c:y val="-4.2997102363202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6AA-4339-995B-758DEFD4BC7E}"/>
                </c:ext>
              </c:extLst>
            </c:dLbl>
            <c:dLbl>
              <c:idx val="8"/>
              <c:layout>
                <c:manualLayout>
                  <c:x val="-1.0798648950988388E-3"/>
                  <c:y val="-4.3226581795993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6AA-4339-995B-758DEFD4BC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'6_ABANDONO_ESCOLAR'!$C$2:$K$2</c:f>
              <c:strCache>
                <c:ptCount val="9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  <c:pt idx="6">
                  <c:v>2018/2019</c:v>
                </c:pt>
                <c:pt idx="7">
                  <c:v>2019/2020</c:v>
                </c:pt>
                <c:pt idx="8">
                  <c:v>2020/2021</c:v>
                </c:pt>
              </c:strCache>
            </c:strRef>
          </c:cat>
          <c:val>
            <c:numRef>
              <c:f>'6_ABANDONO_ESCOLAR'!$C$4:$K$4</c:f>
              <c:numCache>
                <c:formatCode>General</c:formatCode>
                <c:ptCount val="9"/>
                <c:pt idx="0">
                  <c:v>7.03</c:v>
                </c:pt>
                <c:pt idx="1">
                  <c:v>9.1</c:v>
                </c:pt>
                <c:pt idx="2">
                  <c:v>4.5</c:v>
                </c:pt>
                <c:pt idx="3" formatCode="###,###,###,###,##0.0">
                  <c:v>9.1999999999999993</c:v>
                </c:pt>
                <c:pt idx="4" formatCode="###,###,###,###,##0.0">
                  <c:v>9.6</c:v>
                </c:pt>
                <c:pt idx="5">
                  <c:v>8.6</c:v>
                </c:pt>
                <c:pt idx="6">
                  <c:v>10.8</c:v>
                </c:pt>
                <c:pt idx="7">
                  <c:v>5.6</c:v>
                </c:pt>
                <c:pt idx="8">
                  <c:v>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86AA-4339-995B-758DEFD4BC7E}"/>
            </c:ext>
          </c:extLst>
        </c:ser>
        <c:ser>
          <c:idx val="2"/>
          <c:order val="2"/>
          <c:tx>
            <c:strRef>
              <c:f>'6_ABANDONO_ESCOLAR'!$B$5</c:f>
              <c:strCache>
                <c:ptCount val="1"/>
                <c:pt idx="0">
                  <c:v>Media superior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961576837303957E-2"/>
                  <c:y val="-5.4654657548989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6AA-4339-995B-758DEFD4BC7E}"/>
                </c:ext>
              </c:extLst>
            </c:dLbl>
            <c:dLbl>
              <c:idx val="1"/>
              <c:layout>
                <c:manualLayout>
                  <c:x val="-1.9368666957758067E-2"/>
                  <c:y val="-3.6120292200751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6AA-4339-995B-758DEFD4BC7E}"/>
                </c:ext>
              </c:extLst>
            </c:dLbl>
            <c:dLbl>
              <c:idx val="2"/>
              <c:layout>
                <c:manualLayout>
                  <c:x val="-2.6881711942205178E-2"/>
                  <c:y val="-4.5092938022883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6AA-4339-995B-758DEFD4BC7E}"/>
                </c:ext>
              </c:extLst>
            </c:dLbl>
            <c:dLbl>
              <c:idx val="3"/>
              <c:layout>
                <c:manualLayout>
                  <c:x val="-3.2258031777076916E-2"/>
                  <c:y val="-4.2997102363202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6AA-4339-995B-758DEFD4BC7E}"/>
                </c:ext>
              </c:extLst>
            </c:dLbl>
            <c:dLbl>
              <c:idx val="4"/>
              <c:layout>
                <c:manualLayout>
                  <c:x val="-2.8666150340288254E-2"/>
                  <c:y val="-4.2767393450978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6AA-4339-995B-758DEFD4BC7E}"/>
                </c:ext>
              </c:extLst>
            </c:dLbl>
            <c:dLbl>
              <c:idx val="5"/>
              <c:layout>
                <c:manualLayout>
                  <c:x val="-2.7961576837303964E-2"/>
                  <c:y val="-4.5092938022883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6AA-4339-995B-758DEFD4BC7E}"/>
                </c:ext>
              </c:extLst>
            </c:dLbl>
            <c:dLbl>
              <c:idx val="6"/>
              <c:layout>
                <c:manualLayout>
                  <c:x val="-2.7961576837304068E-2"/>
                  <c:y val="-4.1949069793645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6AA-4339-995B-758DEFD4BC7E}"/>
                </c:ext>
              </c:extLst>
            </c:dLbl>
            <c:dLbl>
              <c:idx val="7"/>
              <c:layout>
                <c:manualLayout>
                  <c:x val="-2.3657453683990214E-2"/>
                  <c:y val="-4.9284838821678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6AA-4339-995B-758DEFD4BC7E}"/>
                </c:ext>
              </c:extLst>
            </c:dLbl>
            <c:dLbl>
              <c:idx val="8"/>
              <c:layout>
                <c:manualLayout>
                  <c:x val="-2.1597297901975723E-3"/>
                  <c:y val="-3.3205903404304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6AA-4339-995B-758DEFD4BC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'6_ABANDONO_ESCOLAR'!$C$2:$K$2</c:f>
              <c:strCache>
                <c:ptCount val="9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  <c:pt idx="3">
                  <c:v>2015/2016</c:v>
                </c:pt>
                <c:pt idx="4">
                  <c:v>2016/2017</c:v>
                </c:pt>
                <c:pt idx="5">
                  <c:v>2017/2018</c:v>
                </c:pt>
                <c:pt idx="6">
                  <c:v>2018/2019</c:v>
                </c:pt>
                <c:pt idx="7">
                  <c:v>2019/2020</c:v>
                </c:pt>
                <c:pt idx="8">
                  <c:v>2020/2021</c:v>
                </c:pt>
              </c:strCache>
            </c:strRef>
          </c:cat>
          <c:val>
            <c:numRef>
              <c:f>'6_ABANDONO_ESCOLAR'!$C$5:$K$5</c:f>
              <c:numCache>
                <c:formatCode>General</c:formatCode>
                <c:ptCount val="9"/>
                <c:pt idx="0">
                  <c:v>19.100000000000001</c:v>
                </c:pt>
                <c:pt idx="1">
                  <c:v>17.100000000000001</c:v>
                </c:pt>
                <c:pt idx="2">
                  <c:v>17.899999999999999</c:v>
                </c:pt>
                <c:pt idx="3" formatCode="###,###,###,###,##0.0">
                  <c:v>14.5</c:v>
                </c:pt>
                <c:pt idx="4" formatCode="###,###,###,###,##0.0">
                  <c:v>17.3</c:v>
                </c:pt>
                <c:pt idx="5">
                  <c:v>16.899999999999999</c:v>
                </c:pt>
                <c:pt idx="6">
                  <c:v>16.5</c:v>
                </c:pt>
                <c:pt idx="7">
                  <c:v>12.5</c:v>
                </c:pt>
                <c:pt idx="8" formatCode="0.0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86AA-4339-995B-758DEFD4BC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472608032"/>
        <c:axId val="-1472599328"/>
      </c:lineChart>
      <c:catAx>
        <c:axId val="-147260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72599328"/>
        <c:crosses val="autoZero"/>
        <c:auto val="1"/>
        <c:lblAlgn val="ctr"/>
        <c:lblOffset val="100"/>
        <c:noMultiLvlLbl val="0"/>
      </c:catAx>
      <c:valAx>
        <c:axId val="-1472599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7260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600" b="1" i="0" u="none" strike="noStrike" kern="1200" spc="0" baseline="0" dirty="0">
                <a:solidFill>
                  <a:srgbClr val="460C22"/>
                </a:solidFill>
                <a:latin typeface="+mj-lt"/>
              </a:rPr>
              <a:t>EL USO DE MÉTODOS ANTICONCEPTIVOS SE INCREMENTÓ 16.5% EN LA PRIMERA RELACIÓN SEXUAL (15 A 19 AÑOS)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1.865987876288076E-2"/>
          <c:y val="0.1524961612637884"/>
          <c:w val="0.96268024247423845"/>
          <c:h val="0.668769253193982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'2025'!$P$3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'2025'!$O$4:$O$10</c:f>
              <c:strCache>
                <c:ptCount val="7"/>
                <c:pt idx="0">
                  <c:v>15 a 19 años</c:v>
                </c:pt>
                <c:pt idx="1">
                  <c:v>20 a 24 años</c:v>
                </c:pt>
                <c:pt idx="2">
                  <c:v>25 a 29 años</c:v>
                </c:pt>
                <c:pt idx="3">
                  <c:v>30 a 34 años</c:v>
                </c:pt>
                <c:pt idx="4">
                  <c:v>35 a 39 años</c:v>
                </c:pt>
                <c:pt idx="5">
                  <c:v>40 a 44 años</c:v>
                </c:pt>
                <c:pt idx="6">
                  <c:v>45 a 49 años</c:v>
                </c:pt>
              </c:strCache>
            </c:strRef>
          </c:cat>
          <c:val>
            <c:numRef>
              <c:f>'2025'!$P$4:$P$10</c:f>
              <c:numCache>
                <c:formatCode>0.00%</c:formatCode>
                <c:ptCount val="7"/>
                <c:pt idx="0">
                  <c:v>0.57399999999999995</c:v>
                </c:pt>
                <c:pt idx="1">
                  <c:v>0.44800000000000001</c:v>
                </c:pt>
                <c:pt idx="2">
                  <c:v>0.38900000000000001</c:v>
                </c:pt>
                <c:pt idx="3">
                  <c:v>0.34200000000000003</c:v>
                </c:pt>
                <c:pt idx="4">
                  <c:v>0.30499999999999999</c:v>
                </c:pt>
                <c:pt idx="5">
                  <c:v>0.27600000000000002</c:v>
                </c:pt>
                <c:pt idx="6">
                  <c:v>0.24099999999999999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0B-4435-89D7-7EA05399D5D8}"/>
            </c:ext>
          </c:extLst>
        </c:ser>
        <c:ser>
          <c:idx val="1"/>
          <c:order val="1"/>
          <c:tx>
            <c:strRef>
              <c:f>'2025'!$Q$3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'2025'!$O$4:$O$10</c:f>
              <c:strCache>
                <c:ptCount val="7"/>
                <c:pt idx="0">
                  <c:v>15 a 19 años</c:v>
                </c:pt>
                <c:pt idx="1">
                  <c:v>20 a 24 años</c:v>
                </c:pt>
                <c:pt idx="2">
                  <c:v>25 a 29 años</c:v>
                </c:pt>
                <c:pt idx="3">
                  <c:v>30 a 34 años</c:v>
                </c:pt>
                <c:pt idx="4">
                  <c:v>35 a 39 años</c:v>
                </c:pt>
                <c:pt idx="5">
                  <c:v>40 a 44 años</c:v>
                </c:pt>
                <c:pt idx="6">
                  <c:v>45 a 49 años</c:v>
                </c:pt>
              </c:strCache>
            </c:strRef>
          </c:cat>
          <c:val>
            <c:numRef>
              <c:f>'2025'!$Q$4:$Q$10</c:f>
              <c:numCache>
                <c:formatCode>0.00%</c:formatCode>
                <c:ptCount val="7"/>
                <c:pt idx="0">
                  <c:v>0.66900000000000004</c:v>
                </c:pt>
                <c:pt idx="1">
                  <c:v>0.52400000000000002</c:v>
                </c:pt>
                <c:pt idx="2">
                  <c:v>0.41199999999999998</c:v>
                </c:pt>
                <c:pt idx="3">
                  <c:v>0.30499999999999999</c:v>
                </c:pt>
                <c:pt idx="4">
                  <c:v>0.22800000000000001</c:v>
                </c:pt>
                <c:pt idx="5">
                  <c:v>0.18099999999999999</c:v>
                </c:pt>
                <c:pt idx="6">
                  <c:v>0.123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0B-4435-89D7-7EA05399D5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25"/>
        <c:axId val="-1472609120"/>
        <c:axId val="-1472596608"/>
      </c:barChart>
      <c:catAx>
        <c:axId val="-147260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72596608"/>
        <c:crosses val="autoZero"/>
        <c:auto val="1"/>
        <c:lblAlgn val="ctr"/>
        <c:lblOffset val="100"/>
        <c:noMultiLvlLbl val="0"/>
      </c:catAx>
      <c:valAx>
        <c:axId val="-147259660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-147260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dirty="0">
                <a:solidFill>
                  <a:srgbClr val="460C22"/>
                </a:solidFill>
                <a:latin typeface="+mj-lt"/>
              </a:rPr>
              <a:t>tasas</a:t>
            </a:r>
            <a:r>
              <a:rPr lang="es-MX" sz="1800" baseline="0" dirty="0">
                <a:solidFill>
                  <a:srgbClr val="460C22"/>
                </a:solidFill>
                <a:latin typeface="+mj-lt"/>
              </a:rPr>
              <a:t> de fecundidad quinquenal por condición de habla indígena. 2023.</a:t>
            </a:r>
            <a:endParaRPr lang="es-MX" sz="1800" dirty="0">
              <a:solidFill>
                <a:srgbClr val="460C22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[4]Hoja1!$B$1</c:f>
              <c:strCache>
                <c:ptCount val="1"/>
                <c:pt idx="0">
                  <c:v>Habla Lengua Indígena</c:v>
                </c:pt>
              </c:strCache>
            </c:strRef>
          </c:tx>
          <c:spPr>
            <a:ln w="34925" cap="rnd">
              <a:solidFill>
                <a:schemeClr val="accent1">
                  <a:alpha val="98000"/>
                </a:schemeClr>
              </a:solidFill>
              <a:round/>
              <a:headEnd type="oval"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Pt>
            <c:idx val="1"/>
            <c:marker>
              <c:symbol val="diamond"/>
              <c:size val="6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spPr>
              <a:ln w="34925" cap="rnd">
                <a:solidFill>
                  <a:schemeClr val="accent1">
                    <a:alpha val="98000"/>
                  </a:schemeClr>
                </a:solidFill>
                <a:round/>
                <a:headEnd type="oval"/>
                <a:tailEnd type="oval"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30-4848-8897-B3CB847019CF}"/>
              </c:ext>
            </c:extLst>
          </c:dPt>
          <c:dPt>
            <c:idx val="2"/>
            <c:marker>
              <c:symbol val="diamond"/>
              <c:size val="6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spPr>
              <a:ln w="34925" cap="rnd">
                <a:solidFill>
                  <a:schemeClr val="accent1">
                    <a:alpha val="98000"/>
                  </a:schemeClr>
                </a:solidFill>
                <a:round/>
                <a:headEnd type="oval"/>
                <a:tailEnd type="oval"/>
              </a:ln>
              <a:effectLst/>
            </c:spPr>
            <c:extLst>
              <c:ext xmlns:c16="http://schemas.microsoft.com/office/drawing/2014/chart" uri="{C3380CC4-5D6E-409C-BE32-E72D297353CC}">
                <c16:uniqueId val="{00000002-9830-4848-8897-B3CB847019CF}"/>
              </c:ext>
            </c:extLst>
          </c:dPt>
          <c:dPt>
            <c:idx val="3"/>
            <c:marker>
              <c:symbol val="diamond"/>
              <c:size val="6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spPr>
              <a:ln w="34925" cap="rnd">
                <a:solidFill>
                  <a:schemeClr val="accent1">
                    <a:alpha val="98000"/>
                  </a:schemeClr>
                </a:solidFill>
                <a:round/>
                <a:headEnd type="oval"/>
                <a:tailEnd type="oval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830-4848-8897-B3CB847019CF}"/>
              </c:ext>
            </c:extLst>
          </c:dPt>
          <c:dPt>
            <c:idx val="4"/>
            <c:marker>
              <c:symbol val="diamond"/>
              <c:size val="6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spPr>
              <a:ln w="34925" cap="rnd">
                <a:solidFill>
                  <a:schemeClr val="accent1">
                    <a:alpha val="98000"/>
                  </a:schemeClr>
                </a:solidFill>
                <a:round/>
                <a:headEnd type="oval"/>
                <a:tailEnd type="oval"/>
              </a:ln>
              <a:effectLst/>
            </c:spPr>
            <c:extLst>
              <c:ext xmlns:c16="http://schemas.microsoft.com/office/drawing/2014/chart" uri="{C3380CC4-5D6E-409C-BE32-E72D297353CC}">
                <c16:uniqueId val="{00000004-9830-4848-8897-B3CB847019CF}"/>
              </c:ext>
            </c:extLst>
          </c:dPt>
          <c:dPt>
            <c:idx val="5"/>
            <c:marker>
              <c:symbol val="diamond"/>
              <c:size val="6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spPr>
              <a:ln w="34925" cap="rnd">
                <a:solidFill>
                  <a:schemeClr val="accent1">
                    <a:alpha val="98000"/>
                  </a:schemeClr>
                </a:solidFill>
                <a:round/>
                <a:headEnd type="oval"/>
                <a:tailEnd type="oval"/>
              </a:ln>
              <a:effectLst/>
            </c:spPr>
            <c:extLst>
              <c:ext xmlns:c16="http://schemas.microsoft.com/office/drawing/2014/chart" uri="{C3380CC4-5D6E-409C-BE32-E72D297353CC}">
                <c16:uniqueId val="{00000005-9830-4848-8897-B3CB847019CF}"/>
              </c:ext>
            </c:extLst>
          </c:dPt>
          <c:dPt>
            <c:idx val="6"/>
            <c:marker>
              <c:symbol val="diamond"/>
              <c:size val="6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spPr>
              <a:ln w="34925" cap="rnd">
                <a:solidFill>
                  <a:schemeClr val="accent1">
                    <a:alpha val="98000"/>
                  </a:schemeClr>
                </a:solidFill>
                <a:round/>
                <a:headEnd type="oval"/>
                <a:tailEnd type="oval"/>
              </a:ln>
              <a:effectLst/>
            </c:spPr>
            <c:extLst>
              <c:ext xmlns:c16="http://schemas.microsoft.com/office/drawing/2014/chart" uri="{C3380CC4-5D6E-409C-BE32-E72D297353CC}">
                <c16:uniqueId val="{00000006-9830-4848-8897-B3CB847019CF}"/>
              </c:ext>
            </c:extLst>
          </c:dPt>
          <c:dLbls>
            <c:dLbl>
              <c:idx val="0"/>
              <c:layout>
                <c:manualLayout>
                  <c:x val="-9.7181729834791234E-3"/>
                  <c:y val="3.0460356946542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30-4848-8897-B3CB847019CF}"/>
                </c:ext>
              </c:extLst>
            </c:dLbl>
            <c:dLbl>
              <c:idx val="1"/>
              <c:layout>
                <c:manualLayout>
                  <c:x val="-1.7492711370262391E-2"/>
                  <c:y val="4.1536850381648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30-4848-8897-B3CB847019CF}"/>
                </c:ext>
              </c:extLst>
            </c:dLbl>
            <c:dLbl>
              <c:idx val="2"/>
              <c:layout>
                <c:manualLayout>
                  <c:x val="-3.4985422740524852E-2"/>
                  <c:y val="5.8151590534307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30-4848-8897-B3CB847019CF}"/>
                </c:ext>
              </c:extLst>
            </c:dLbl>
            <c:dLbl>
              <c:idx val="3"/>
              <c:layout>
                <c:manualLayout>
                  <c:x val="-5.0534499514091349E-2"/>
                  <c:y val="5.2613343816754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30-4848-8897-B3CB847019CF}"/>
                </c:ext>
              </c:extLst>
            </c:dLbl>
            <c:dLbl>
              <c:idx val="4"/>
              <c:layout>
                <c:manualLayout>
                  <c:x val="-4.0816326530612318E-2"/>
                  <c:y val="2.492211022898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30-4848-8897-B3CB847019CF}"/>
                </c:ext>
              </c:extLst>
            </c:dLbl>
            <c:dLbl>
              <c:idx val="5"/>
              <c:layout>
                <c:manualLayout>
                  <c:x val="-8.3576287657920315E-2"/>
                  <c:y val="8.30737007632958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30-4848-8897-B3CB847019CF}"/>
                </c:ext>
              </c:extLst>
            </c:dLbl>
            <c:dLbl>
              <c:idx val="6"/>
              <c:layout>
                <c:manualLayout>
                  <c:x val="1.195250870649479E-2"/>
                  <c:y val="-2.76912335877656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30-4848-8897-B3CB847019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[4]Hoja1!$A$2:$A$8</c:f>
              <c:strCache>
                <c:ptCount val="7"/>
                <c:pt idx="0">
                  <c:v>15 a 19 años</c:v>
                </c:pt>
                <c:pt idx="1">
                  <c:v>20 a 24 años</c:v>
                </c:pt>
                <c:pt idx="2">
                  <c:v>25 a 29 años</c:v>
                </c:pt>
                <c:pt idx="3">
                  <c:v>30 a 34 años</c:v>
                </c:pt>
                <c:pt idx="4">
                  <c:v>35 a 39 años</c:v>
                </c:pt>
                <c:pt idx="5">
                  <c:v>40 a 44 años</c:v>
                </c:pt>
                <c:pt idx="6">
                  <c:v>45 a 49 años</c:v>
                </c:pt>
              </c:strCache>
            </c:strRef>
          </c:cat>
          <c:val>
            <c:numRef>
              <c:f>[4]Hoja1!$B$2:$B$8</c:f>
              <c:numCache>
                <c:formatCode>General</c:formatCode>
                <c:ptCount val="7"/>
                <c:pt idx="0">
                  <c:v>90.3</c:v>
                </c:pt>
                <c:pt idx="1">
                  <c:v>155.6</c:v>
                </c:pt>
                <c:pt idx="2">
                  <c:v>141.69999999999999</c:v>
                </c:pt>
                <c:pt idx="3">
                  <c:v>92.5</c:v>
                </c:pt>
                <c:pt idx="4">
                  <c:v>48.1</c:v>
                </c:pt>
                <c:pt idx="5">
                  <c:v>12.4</c:v>
                </c:pt>
                <c:pt idx="6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830-4848-8897-B3CB847019CF}"/>
            </c:ext>
          </c:extLst>
        </c:ser>
        <c:ser>
          <c:idx val="1"/>
          <c:order val="1"/>
          <c:tx>
            <c:strRef>
              <c:f>[4]Hoja1!$C$1</c:f>
              <c:strCache>
                <c:ptCount val="1"/>
                <c:pt idx="0">
                  <c:v>No Habla Lengua Indígena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5.8309037900874647E-2"/>
                  <c:y val="-7.4766330686967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830-4848-8897-B3CB847019CF}"/>
                </c:ext>
              </c:extLst>
            </c:dLbl>
            <c:dLbl>
              <c:idx val="1"/>
              <c:layout>
                <c:manualLayout>
                  <c:x val="-4.2759961127308066E-2"/>
                  <c:y val="-5.2613343816754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30-4848-8897-B3CB847019CF}"/>
                </c:ext>
              </c:extLst>
            </c:dLbl>
            <c:dLbl>
              <c:idx val="2"/>
              <c:layout>
                <c:manualLayout>
                  <c:x val="-2.3323615160349854E-2"/>
                  <c:y val="-4.9844220457978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830-4848-8897-B3CB847019CF}"/>
                </c:ext>
              </c:extLst>
            </c:dLbl>
            <c:dLbl>
              <c:idx val="3"/>
              <c:layout>
                <c:manualLayout>
                  <c:x val="-1.3605442176870748E-2"/>
                  <c:y val="-5.815159053430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830-4848-8897-B3CB847019CF}"/>
                </c:ext>
              </c:extLst>
            </c:dLbl>
            <c:dLbl>
              <c:idx val="4"/>
              <c:layout>
                <c:manualLayout>
                  <c:x val="-1.3605442176870748E-2"/>
                  <c:y val="-5.2613343816754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830-4848-8897-B3CB847019CF}"/>
                </c:ext>
              </c:extLst>
            </c:dLbl>
            <c:dLbl>
              <c:idx val="5"/>
              <c:layout>
                <c:manualLayout>
                  <c:x val="-1.9436345966958354E-2"/>
                  <c:y val="-4.9844220457978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830-4848-8897-B3CB847019CF}"/>
                </c:ext>
              </c:extLst>
            </c:dLbl>
            <c:dLbl>
              <c:idx val="6"/>
              <c:layout>
                <c:manualLayout>
                  <c:x val="-1.7492711370262391E-2"/>
                  <c:y val="-5.8151590534307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830-4848-8897-B3CB847019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[4]Hoja1!$A$2:$A$8</c:f>
              <c:strCache>
                <c:ptCount val="7"/>
                <c:pt idx="0">
                  <c:v>15 a 19 años</c:v>
                </c:pt>
                <c:pt idx="1">
                  <c:v>20 a 24 años</c:v>
                </c:pt>
                <c:pt idx="2">
                  <c:v>25 a 29 años</c:v>
                </c:pt>
                <c:pt idx="3">
                  <c:v>30 a 34 años</c:v>
                </c:pt>
                <c:pt idx="4">
                  <c:v>35 a 39 años</c:v>
                </c:pt>
                <c:pt idx="5">
                  <c:v>40 a 44 años</c:v>
                </c:pt>
                <c:pt idx="6">
                  <c:v>45 a 49 años</c:v>
                </c:pt>
              </c:strCache>
            </c:strRef>
          </c:cat>
          <c:val>
            <c:numRef>
              <c:f>[4]Hoja1!$C$2:$C$8</c:f>
              <c:numCache>
                <c:formatCode>General</c:formatCode>
                <c:ptCount val="7"/>
                <c:pt idx="0">
                  <c:v>45.2</c:v>
                </c:pt>
                <c:pt idx="1">
                  <c:v>97.9</c:v>
                </c:pt>
                <c:pt idx="2">
                  <c:v>97.7</c:v>
                </c:pt>
                <c:pt idx="3">
                  <c:v>61.2</c:v>
                </c:pt>
                <c:pt idx="4">
                  <c:v>29.8</c:v>
                </c:pt>
                <c:pt idx="5">
                  <c:v>8.5</c:v>
                </c:pt>
                <c:pt idx="6">
                  <c:v>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9830-4848-8897-B3CB84701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72604768"/>
        <c:axId val="-1472594976"/>
      </c:lineChart>
      <c:catAx>
        <c:axId val="-147260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472594976"/>
        <c:crosses val="autoZero"/>
        <c:auto val="1"/>
        <c:lblAlgn val="ctr"/>
        <c:lblOffset val="100"/>
        <c:noMultiLvlLbl val="0"/>
      </c:catAx>
      <c:valAx>
        <c:axId val="-1472594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7260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C5718E-CE21-453E-8A3C-78AF7F97EB7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63C6AA-B409-4F42-A813-335BCED36C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1303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08B37B-2A17-4C1A-BD9F-A04DA2292C89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7ABF0B-1B53-4170-B945-BF9052E1A13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033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d0fdb34e8_1_147:notes"/>
          <p:cNvSpPr txBox="1">
            <a:spLocks noGrp="1"/>
          </p:cNvSpPr>
          <p:nvPr>
            <p:ph type="body" idx="1"/>
          </p:nvPr>
        </p:nvSpPr>
        <p:spPr>
          <a:xfrm>
            <a:off x="717268" y="4548135"/>
            <a:ext cx="5731600" cy="3721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98" name="Google Shape;98;g31d0fdb34e8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546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59D40-C665-4ACF-8B22-25805D541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5F7EE1-BAC4-4E23-B310-8423F3772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CBE460-7E1E-41DA-8844-C71E7EFB8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3FF58B-5DB4-410D-B640-175EF69B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1EE70B-DC91-4E38-B82C-4D9FA40A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22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9222F-CC72-4772-A2F9-E4390AF9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202306-E4AA-4F8B-90C5-AA8869428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DDFD55-F338-405A-9E40-5846636C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23FDB4-92B0-4021-AA46-512C8125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031EC7-8058-4B06-8D97-42331A2F2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345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095847-187B-45FD-B339-A584ED29D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C8C297-54F3-44BF-83A5-B2164B359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A76A4A-D19C-450B-9B47-0142CC40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B59DC5-BF12-4D7C-9F1B-0928C756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04F09-5730-4145-BCB1-F7B5712A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457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6FD10-2B29-4906-BDE0-13C5A816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25FE69-3DC9-47F6-9AB1-E4031D1EA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EE837-AB25-4A57-B08B-516648F6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247DE-3DDD-492A-8D00-723F6686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413C-4679-483F-99BE-D1FAA786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210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DC7E8-A9C9-4981-94F1-893F7294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40FA09-2377-4C12-BB1A-77E909D22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1BA3F5-17BA-45B0-92E9-15847B33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21B4EC-652C-4051-8031-0A8B57C1A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F7CA38-77E8-4DF8-9433-C567B197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766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80E80F-5C7A-4228-A304-5C1CD11A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F3FF61-FA59-46BB-9E3B-0962D8BDE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98C46-45F4-4986-B7AA-7AD2C511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DD1EB9-F867-47E7-B151-694D7FC1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01C082-B768-4827-A37F-9D60EF42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ABCD45-1D9B-4227-967B-87255E1E0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778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A8E62-0D51-46CF-A3EC-6C62088E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D81B5B-7617-4C8B-8756-F10C24A78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1EB06C-DAD8-44FF-AF73-FBC2394E3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61A7D0-D9E3-4F34-8297-B5540794A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10DF028-05BA-4383-95D5-CCDBF1C53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5F8BB8C-A29D-476A-8561-CB561B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8A1816-EA22-40FC-AB72-68E43002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EA738B-6F8A-4206-A261-BAEDA407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911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0425F0-63C5-40E4-B0E2-4489B2488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7850A7-8ABB-4D38-8155-256F5C64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62D92C-D148-4A28-BBD2-F93F1F26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B05773-671A-4AB3-BCB0-7908F523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601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854D2D-35CD-4FA8-9DD3-0E674437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46812F-B0BC-426E-B518-84F1658CA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11BD4F-DB87-465D-918F-F801EBB9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887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2BCA93-570D-478E-9D2E-51E84C729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D2D25F-7655-427D-97E4-BEE51331C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3EB869-2C75-419B-8348-3B9866E8D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15006F-7D80-408F-A152-3D2CE80D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831EDE-AD43-4911-8392-A8FBCA592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FF9BCA-EAD3-4C7C-B93B-DD3B491E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342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1E5B2-F15D-4F9A-AF3F-3415F628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035FCDF-50F0-4A6A-935F-686F06FD5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CC46D9-A420-4120-A49F-E77F88794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C0165B-E18E-4542-8CA5-449E27FB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35CFA3-EE88-4DD6-991D-88AEB767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1C9F40-A562-432C-ABC7-232CDE27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336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3426BB-9DAA-4117-88B6-C46EC2DDE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4D114D-081C-4F08-8B17-2CA710BCC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DD5FA7-CB44-4EE5-9733-7B52E907A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8125-0EE7-48AB-9E8D-3A9047D50114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FE8503-A6A4-4383-99F2-7FE8E451E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939AFD-B013-4733-A5CF-B0E19FC5B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F7939-62EB-426D-AEFF-49D7951614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811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chart" Target="../charts/chart3.xml"/><Relationship Id="rId4" Type="http://schemas.openxmlformats.org/officeDocument/2006/relationships/image" Target="../media/image52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chart" Target="../charts/chart4.xml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hart" Target="../charts/chart6.xml"/><Relationship Id="rId5" Type="http://schemas.openxmlformats.org/officeDocument/2006/relationships/image" Target="../media/image53.png"/><Relationship Id="rId10" Type="http://schemas.openxmlformats.org/officeDocument/2006/relationships/chart" Target="../charts/chart5.xml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chart" Target="../charts/chart7.xml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chart" Target="../charts/chart8.xml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chart" Target="../charts/chart9.xml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jpeg"/><Relationship Id="rId8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chart" Target="../charts/chart10.xml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chart" Target="../charts/chart11.xml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chart" Target="../charts/chart12.xml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25">
            <a:extLst>
              <a:ext uri="{FF2B5EF4-FFF2-40B4-BE49-F238E27FC236}">
                <a16:creationId xmlns:a16="http://schemas.microsoft.com/office/drawing/2014/main" id="{694B9086-68D3-C359-32C7-95CB8D8D7637}"/>
              </a:ext>
            </a:extLst>
          </p:cNvPr>
          <p:cNvSpPr/>
          <p:nvPr/>
        </p:nvSpPr>
        <p:spPr>
          <a:xfrm>
            <a:off x="3161998" y="1065423"/>
            <a:ext cx="7958138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Primera sesión Ordinaria    </a:t>
            </a:r>
            <a:r>
              <a:rPr lang="es-MX" sz="6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GEPEA</a:t>
            </a:r>
            <a:r>
              <a:rPr lang="es-MX" sz="6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2026.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MX" sz="6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51" y="5712823"/>
            <a:ext cx="1298745" cy="1145177"/>
          </a:xfrm>
          <a:prstGeom prst="rect">
            <a:avLst/>
          </a:prstGeom>
        </p:spPr>
      </p:pic>
      <p:sp>
        <p:nvSpPr>
          <p:cNvPr id="7" name="Corazón 6"/>
          <p:cNvSpPr/>
          <p:nvPr/>
        </p:nvSpPr>
        <p:spPr>
          <a:xfrm rot="1320745">
            <a:off x="7738935" y="2304894"/>
            <a:ext cx="292252" cy="243483"/>
          </a:xfrm>
          <a:prstGeom prst="heart">
            <a:avLst/>
          </a:prstGeom>
          <a:solidFill>
            <a:srgbClr val="C73083"/>
          </a:solidFill>
          <a:ln>
            <a:solidFill>
              <a:srgbClr val="C730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orazón 7"/>
          <p:cNvSpPr/>
          <p:nvPr/>
        </p:nvSpPr>
        <p:spPr>
          <a:xfrm rot="13476904">
            <a:off x="7415361" y="2647729"/>
            <a:ext cx="292252" cy="243483"/>
          </a:xfrm>
          <a:prstGeom prst="heart">
            <a:avLst/>
          </a:prstGeom>
          <a:solidFill>
            <a:srgbClr val="199791"/>
          </a:solidFill>
          <a:ln>
            <a:solidFill>
              <a:srgbClr val="199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orazón 8"/>
          <p:cNvSpPr/>
          <p:nvPr/>
        </p:nvSpPr>
        <p:spPr>
          <a:xfrm rot="7455340">
            <a:off x="7736257" y="2647728"/>
            <a:ext cx="292252" cy="243483"/>
          </a:xfrm>
          <a:prstGeom prst="hear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orazón 9"/>
          <p:cNvSpPr/>
          <p:nvPr/>
        </p:nvSpPr>
        <p:spPr>
          <a:xfrm rot="19968987">
            <a:off x="7411441" y="2326417"/>
            <a:ext cx="292252" cy="243483"/>
          </a:xfrm>
          <a:prstGeom prst="hear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9863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40DB1-2816-9508-563E-1C51992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98" y="5651298"/>
            <a:ext cx="1231868" cy="10892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76" y="419778"/>
            <a:ext cx="1182393" cy="62936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79268" y="122790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9268" y="16851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49977" y="16100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0F88821-E049-F020-3E99-311B8DCEC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097802"/>
              </p:ext>
            </p:extLst>
          </p:nvPr>
        </p:nvGraphicFramePr>
        <p:xfrm>
          <a:off x="824248" y="1227908"/>
          <a:ext cx="11011437" cy="4488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49977" y="61725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295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11892" y="423862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chemeClr val="bg1">
                    <a:lumMod val="9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chemeClr val="bg1">
                    <a:lumMod val="9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9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chemeClr val="bg1">
                    <a:lumMod val="9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9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chemeClr val="bg1">
                    <a:lumMod val="9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solidFill>
                <a:schemeClr val="bg1">
                  <a:lumMod val="95000"/>
                </a:schemeClr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083796"/>
            <a:ext cx="3438525" cy="36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1D92552-7774-4D83-A617-6B7406C72C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5426" t="14162" r="14294" b="24490"/>
          <a:stretch/>
        </p:blipFill>
        <p:spPr>
          <a:xfrm>
            <a:off x="4024080" y="595937"/>
            <a:ext cx="1659466" cy="54585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5EEA0AA-B5DE-4505-9CF8-E2B770773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12</a:t>
            </a:fld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E470088-0944-EDA4-7C6A-BF54CADCC3FA}"/>
              </a:ext>
            </a:extLst>
          </p:cNvPr>
          <p:cNvSpPr txBox="1"/>
          <p:nvPr/>
        </p:nvSpPr>
        <p:spPr>
          <a:xfrm>
            <a:off x="3488998" y="1977009"/>
            <a:ext cx="7823255" cy="378565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s-ES" sz="2400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FASE III</a:t>
            </a:r>
          </a:p>
          <a:p>
            <a:pPr algn="ctr"/>
            <a:endParaRPr lang="es-ES" sz="2400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Estatal para Prevenir el Embarazo de Adolescentes 2025</a:t>
            </a:r>
          </a:p>
          <a:p>
            <a:pPr algn="ctr"/>
            <a:endParaRPr lang="es-ES" sz="2400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>
                <a:solidFill>
                  <a:srgbClr val="800000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Grupo Interinstitucional para la Prevención del Embarazo en Adolescentes</a:t>
            </a:r>
          </a:p>
          <a:p>
            <a:pPr algn="ctr"/>
            <a:endParaRPr lang="es-MX" sz="2400" b="1" dirty="0">
              <a:solidFill>
                <a:srgbClr val="800000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81F0F9B-16DF-7799-9982-9C65A3A1B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583" y="475064"/>
            <a:ext cx="1387709" cy="739795"/>
          </a:xfrm>
          <a:prstGeom prst="rect">
            <a:avLst/>
          </a:prstGeom>
        </p:spPr>
      </p:pic>
      <p:pic>
        <p:nvPicPr>
          <p:cNvPr id="4" name="Imagen 2">
            <a:extLst>
              <a:ext uri="{FF2B5EF4-FFF2-40B4-BE49-F238E27FC236}">
                <a16:creationId xmlns:a16="http://schemas.microsoft.com/office/drawing/2014/main" id="{6A1BD2FA-415F-71D8-CB41-3FE2E7DC1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171" y="530686"/>
            <a:ext cx="1810873" cy="70321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C7464ED-182C-6403-8383-9F6A697E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36012" y="492029"/>
            <a:ext cx="1776817" cy="81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FA550B-0AEB-8935-09DE-91D8E7807520}"/>
              </a:ext>
            </a:extLst>
          </p:cNvPr>
          <p:cNvSpPr txBox="1"/>
          <p:nvPr/>
        </p:nvSpPr>
        <p:spPr>
          <a:xfrm>
            <a:off x="1419591" y="2951946"/>
            <a:ext cx="1935480" cy="95410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800000"/>
                </a:solidFill>
                <a:latin typeface="Bahnschrift Light SemiCondensed" panose="020B0502040204020203" pitchFamily="34" charset="0"/>
              </a:rPr>
              <a:t>Gobierno de</a:t>
            </a:r>
          </a:p>
          <a:p>
            <a:r>
              <a:rPr lang="es-ES" sz="2800" dirty="0">
                <a:solidFill>
                  <a:srgbClr val="800000"/>
                </a:solidFill>
                <a:latin typeface="Bahnschrift SemiBold" panose="020B0502040204020203" pitchFamily="34" charset="0"/>
              </a:rPr>
              <a:t>Michoacán</a:t>
            </a:r>
            <a:endParaRPr lang="es-MX" sz="2800" dirty="0">
              <a:solidFill>
                <a:srgbClr val="8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7" name="Picture 28">
            <a:extLst>
              <a:ext uri="{FF2B5EF4-FFF2-40B4-BE49-F238E27FC236}">
                <a16:creationId xmlns:a16="http://schemas.microsoft.com/office/drawing/2014/main" id="{C204575B-2B3A-9D9E-724B-07F53EFEE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4" y="305873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64E8A9-54AF-7BD5-6E67-3CE345731C9E}"/>
              </a:ext>
            </a:extLst>
          </p:cNvPr>
          <p:cNvSpPr txBox="1"/>
          <p:nvPr/>
        </p:nvSpPr>
        <p:spPr>
          <a:xfrm>
            <a:off x="8469897" y="5918178"/>
            <a:ext cx="2541003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800000"/>
                </a:solidFill>
              </a:rPr>
              <a:t>26 de febrero del 2026</a:t>
            </a:r>
            <a:endParaRPr lang="es-MX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9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24555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6" y="577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126" y="104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070" y="378902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6" y="1498549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1D92552-7774-4D83-A617-6B7406C72C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182635" y="501228"/>
            <a:ext cx="1659466" cy="54585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5EEA0AA-B5DE-4505-9CF8-E2B770773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13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2B8FDD-99E1-4C65-BE26-F1E266E85A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853" y="291252"/>
            <a:ext cx="1387709" cy="739795"/>
          </a:xfrm>
          <a:prstGeom prst="rect">
            <a:avLst/>
          </a:prstGeom>
        </p:spPr>
      </p:pic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DFC1CFEA-B17E-3AF1-C00E-AB85B9A462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822668"/>
              </p:ext>
            </p:extLst>
          </p:nvPr>
        </p:nvGraphicFramePr>
        <p:xfrm>
          <a:off x="548640" y="1352854"/>
          <a:ext cx="10595867" cy="4721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81422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3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00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447" y="441744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6" y="1498549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1D92552-7774-4D83-A617-6B7406C72C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142535" y="571375"/>
            <a:ext cx="1659466" cy="54585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5EEA0AA-B5DE-4505-9CF8-E2B770773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14</a:t>
            </a:fld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6C3576-E33C-49C5-A302-A572A6DC9E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6000" y="455394"/>
            <a:ext cx="1390008" cy="7376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5C3EEE7-1C58-DBB9-1CCC-52B6ED854B25}"/>
              </a:ext>
            </a:extLst>
          </p:cNvPr>
          <p:cNvSpPr txBox="1"/>
          <p:nvPr/>
        </p:nvSpPr>
        <p:spPr>
          <a:xfrm>
            <a:off x="1047749" y="1724025"/>
            <a:ext cx="209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B63462"/>
                </a:solidFill>
              </a:rPr>
              <a:t>Michoacán</a:t>
            </a:r>
            <a:endParaRPr lang="es-MX" sz="2400" b="1" dirty="0">
              <a:solidFill>
                <a:srgbClr val="B63462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8042E98-03E0-2D44-6B1E-B76D7AC9A5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51890"/>
              </p:ext>
            </p:extLst>
          </p:nvPr>
        </p:nvGraphicFramePr>
        <p:xfrm>
          <a:off x="1266589" y="2166634"/>
          <a:ext cx="9600074" cy="4189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965607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24556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7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64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313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6" y="1498549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1D92552-7774-4D83-A617-6B7406C72C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165187" y="487579"/>
            <a:ext cx="1659466" cy="54585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5EEA0AA-B5DE-4505-9CF8-E2B770773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15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331A6ED-4BFF-4A89-859C-5CBA54674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6249" y="436435"/>
            <a:ext cx="1390008" cy="737680"/>
          </a:xfrm>
          <a:prstGeom prst="rect">
            <a:avLst/>
          </a:prstGeom>
        </p:spPr>
      </p:pic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66991"/>
              </p:ext>
            </p:extLst>
          </p:nvPr>
        </p:nvGraphicFramePr>
        <p:xfrm>
          <a:off x="634092" y="1854558"/>
          <a:ext cx="5451022" cy="4404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652035"/>
              </p:ext>
            </p:extLst>
          </p:nvPr>
        </p:nvGraphicFramePr>
        <p:xfrm>
          <a:off x="6326839" y="1700553"/>
          <a:ext cx="5447819" cy="4481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F553D5C-0FB3-AE2D-1EE0-A616089BBEAB}"/>
              </a:ext>
            </a:extLst>
          </p:cNvPr>
          <p:cNvSpPr txBox="1"/>
          <p:nvPr/>
        </p:nvSpPr>
        <p:spPr>
          <a:xfrm>
            <a:off x="709292" y="1381934"/>
            <a:ext cx="1366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B63462"/>
                </a:solidFill>
              </a:rPr>
              <a:t>Michoacán</a:t>
            </a:r>
            <a:endParaRPr lang="es-MX" sz="2000" b="1" dirty="0">
              <a:solidFill>
                <a:srgbClr val="B63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64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9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06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solidFill>
                <a:schemeClr val="bg1">
                  <a:lumMod val="85000"/>
                </a:schemeClr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67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3869253" y="594852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16</a:t>
            </a:fld>
            <a:endParaRPr lang="es-MX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24FCD26-9350-441D-847C-6280588AF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9550" y="492651"/>
            <a:ext cx="1390008" cy="737680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409298"/>
            <a:ext cx="10874921" cy="5022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284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solidFill>
                <a:schemeClr val="bg1">
                  <a:lumMod val="85000"/>
                </a:schemeClr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17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142318"/>
              </p:ext>
            </p:extLst>
          </p:nvPr>
        </p:nvGraphicFramePr>
        <p:xfrm>
          <a:off x="1683882" y="1761783"/>
          <a:ext cx="9317257" cy="435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E5487CB-796B-8363-9617-507E4A5EDC6D}"/>
              </a:ext>
            </a:extLst>
          </p:cNvPr>
          <p:cNvSpPr txBox="1"/>
          <p:nvPr/>
        </p:nvSpPr>
        <p:spPr>
          <a:xfrm>
            <a:off x="866487" y="1552235"/>
            <a:ext cx="1464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B63462"/>
                </a:solidFill>
              </a:rPr>
              <a:t>Michoacán</a:t>
            </a:r>
            <a:endParaRPr lang="es-MX" sz="2000" b="1" dirty="0">
              <a:solidFill>
                <a:srgbClr val="B63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98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solidFill>
                <a:schemeClr val="bg1">
                  <a:lumMod val="85000"/>
                </a:schemeClr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18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1843EE-E25B-D498-72F5-3483D23698B9}"/>
              </a:ext>
            </a:extLst>
          </p:cNvPr>
          <p:cNvSpPr txBox="1"/>
          <p:nvPr/>
        </p:nvSpPr>
        <p:spPr>
          <a:xfrm>
            <a:off x="960801" y="1560513"/>
            <a:ext cx="142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B63462"/>
                </a:solidFill>
              </a:rPr>
              <a:t>Michoacán</a:t>
            </a:r>
            <a:endParaRPr lang="es-MX" sz="2000" b="1" dirty="0">
              <a:solidFill>
                <a:srgbClr val="B63462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24E853C-7C8D-C7F3-4AA5-A3818C1D37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799664"/>
              </p:ext>
            </p:extLst>
          </p:nvPr>
        </p:nvGraphicFramePr>
        <p:xfrm>
          <a:off x="1266589" y="2235587"/>
          <a:ext cx="9358481" cy="400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385964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solidFill>
                <a:schemeClr val="bg1">
                  <a:lumMod val="85000"/>
                </a:schemeClr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19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15060F91-0436-4123-95DD-DD668C499C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834956"/>
              </p:ext>
            </p:extLst>
          </p:nvPr>
        </p:nvGraphicFramePr>
        <p:xfrm>
          <a:off x="1648497" y="1770061"/>
          <a:ext cx="9352643" cy="4586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4F4F48C-CB5E-5D3C-8D6B-961BA8031A09}"/>
              </a:ext>
            </a:extLst>
          </p:cNvPr>
          <p:cNvSpPr txBox="1"/>
          <p:nvPr/>
        </p:nvSpPr>
        <p:spPr>
          <a:xfrm>
            <a:off x="960801" y="1560513"/>
            <a:ext cx="1447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B63462"/>
                </a:solidFill>
              </a:rPr>
              <a:t>Michoacán</a:t>
            </a:r>
            <a:endParaRPr lang="es-MX" sz="2000" b="1" dirty="0">
              <a:solidFill>
                <a:srgbClr val="B63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1d0fdb34e8_1_147"/>
          <p:cNvSpPr txBox="1"/>
          <p:nvPr/>
        </p:nvSpPr>
        <p:spPr>
          <a:xfrm>
            <a:off x="5248275" y="6546080"/>
            <a:ext cx="20001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1" i="0" u="none" strike="noStrike" cap="none">
                <a:solidFill>
                  <a:srgbClr val="79868C"/>
                </a:solidFill>
                <a:latin typeface="Trebuchet MS"/>
                <a:ea typeface="Trebuchet MS"/>
                <a:cs typeface="Trebuchet MS"/>
                <a:sym typeface="Trebuchet MS"/>
              </a:rPr>
              <a:t>Gobierno de Michoacán 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g31d0fdb34e8_1_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5914" y="5762451"/>
            <a:ext cx="591996" cy="71374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31d0fdb34e8_1_147"/>
          <p:cNvSpPr txBox="1"/>
          <p:nvPr/>
        </p:nvSpPr>
        <p:spPr>
          <a:xfrm>
            <a:off x="6032167" y="5502640"/>
            <a:ext cx="503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1d0fdb34e8_1_147"/>
          <p:cNvSpPr txBox="1"/>
          <p:nvPr/>
        </p:nvSpPr>
        <p:spPr>
          <a:xfrm>
            <a:off x="804200" y="2430025"/>
            <a:ext cx="32325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31d0fdb34e8_1_147"/>
          <p:cNvSpPr txBox="1"/>
          <p:nvPr/>
        </p:nvSpPr>
        <p:spPr>
          <a:xfrm>
            <a:off x="3226088" y="1806850"/>
            <a:ext cx="51435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1d0fdb34e8_1_147"/>
          <p:cNvSpPr txBox="1"/>
          <p:nvPr/>
        </p:nvSpPr>
        <p:spPr>
          <a:xfrm>
            <a:off x="2353273" y="255578"/>
            <a:ext cx="634481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s-MX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entidades federativas constituyen el Grupo Estatal para la Prevención del Embarazo en Adolescentes (GEPEA), </a:t>
            </a:r>
            <a:r>
              <a:rPr lang="es-MX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tomando como modelo de referencia el Nacional.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31d0fdb34e8_1_147" descr="../Downloads/CEEAV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1450" y="3669395"/>
            <a:ext cx="995028" cy="83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1d0fdb34e8_1_147" descr="../Downloads/COBAEM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33010" y="3612638"/>
            <a:ext cx="1104900" cy="90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1d0fdb34e8_1_147" descr="../Downloads/MEXFAM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8048" y="4865283"/>
            <a:ext cx="1457325" cy="71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1d0fdb34e8_1_147" descr="../Downloads/F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17599" y="1283982"/>
            <a:ext cx="1118927" cy="116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1d0fdb34e8_1_147" descr="../Downloads/CECYTE.png"/>
          <p:cNvPicPr preferRelativeResize="0"/>
          <p:nvPr/>
        </p:nvPicPr>
        <p:blipFill rotWithShape="1">
          <a:blip r:embed="rId8">
            <a:alphaModFix/>
          </a:blip>
          <a:srcRect t="18420" b="22236"/>
          <a:stretch/>
        </p:blipFill>
        <p:spPr>
          <a:xfrm>
            <a:off x="7174089" y="3672756"/>
            <a:ext cx="152400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1d0fdb34e8_1_147" descr="../Downloads/CONALEP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55568" y="3689535"/>
            <a:ext cx="116205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1d0fdb34e8_1_147" descr="C:\Users\FILI\Downloads\redefine_michoacan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31505" y="4399708"/>
            <a:ext cx="1350010" cy="113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1d0fdb34e8_1_147" descr="../Downloads/UMSNH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56553" y="3629916"/>
            <a:ext cx="1201749" cy="99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1d0fdb34e8_1_147" descr="../Downloads/SSA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99880" y="1274911"/>
            <a:ext cx="100965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1d0fdb34e8_1_147" descr="../Downloads/SESIPINNA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864427" y="2518507"/>
            <a:ext cx="1982182" cy="90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1d0fdb34e8_1_147" descr="../Downloads/DIF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76854" y="2584287"/>
            <a:ext cx="1686763" cy="856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1d0fdb34e8_1_147" descr="../Downloads/CEDH.jpe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86503" y="2702597"/>
            <a:ext cx="153098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1d0fdb34e8_1_14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21640" y="1566567"/>
            <a:ext cx="1598950" cy="63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1d0fdb34e8_1_14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95316" y="2791309"/>
            <a:ext cx="2277324" cy="4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1d0fdb34e8_1_14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223763" y="1298510"/>
            <a:ext cx="863749" cy="10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1d0fdb34e8_1_147"/>
          <p:cNvPicPr preferRelativeResize="0"/>
          <p:nvPr/>
        </p:nvPicPr>
        <p:blipFill rotWithShape="1">
          <a:blip r:embed="rId19">
            <a:alphaModFix/>
          </a:blip>
          <a:srcRect l="59564" t="27654" r="4384" b="43260"/>
          <a:stretch/>
        </p:blipFill>
        <p:spPr>
          <a:xfrm>
            <a:off x="4379829" y="1395666"/>
            <a:ext cx="2088859" cy="94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1d0fdb34e8_1_147"/>
          <p:cNvPicPr preferRelativeResize="0"/>
          <p:nvPr/>
        </p:nvPicPr>
        <p:blipFill rotWithShape="1">
          <a:blip r:embed="rId20">
            <a:alphaModFix/>
          </a:blip>
          <a:srcRect l="59784" t="30474" r="27189" b="46121"/>
          <a:stretch/>
        </p:blipFill>
        <p:spPr>
          <a:xfrm>
            <a:off x="2134916" y="5816216"/>
            <a:ext cx="711925" cy="71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d0fdb34e8_1_147"/>
          <p:cNvPicPr preferRelativeResize="0"/>
          <p:nvPr/>
        </p:nvPicPr>
        <p:blipFill rotWithShape="1">
          <a:blip r:embed="rId21">
            <a:alphaModFix/>
          </a:blip>
          <a:srcRect l="66904" t="35178" r="13338" b="29699"/>
          <a:stretch/>
        </p:blipFill>
        <p:spPr>
          <a:xfrm>
            <a:off x="1866236" y="1188934"/>
            <a:ext cx="1161785" cy="1161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1d0fdb34e8_1_147"/>
          <p:cNvPicPr preferRelativeResize="0"/>
          <p:nvPr/>
        </p:nvPicPr>
        <p:blipFill rotWithShape="1">
          <a:blip r:embed="rId22">
            <a:alphaModFix/>
          </a:blip>
          <a:srcRect l="68371" t="36976" r="12210" b="28242"/>
          <a:stretch/>
        </p:blipFill>
        <p:spPr>
          <a:xfrm>
            <a:off x="6664038" y="1122856"/>
            <a:ext cx="1317877" cy="132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1d0fdb34e8_1_147"/>
          <p:cNvPicPr preferRelativeResize="0"/>
          <p:nvPr/>
        </p:nvPicPr>
        <p:blipFill rotWithShape="1">
          <a:blip r:embed="rId23">
            <a:alphaModFix/>
          </a:blip>
          <a:srcRect l="57682" t="31418" r="5257" b="46013"/>
          <a:stretch/>
        </p:blipFill>
        <p:spPr>
          <a:xfrm>
            <a:off x="321640" y="3672923"/>
            <a:ext cx="2424418" cy="83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1d0fdb34e8_1_147"/>
          <p:cNvPicPr preferRelativeResize="0"/>
          <p:nvPr/>
        </p:nvPicPr>
        <p:blipFill rotWithShape="1">
          <a:blip r:embed="rId24">
            <a:alphaModFix/>
          </a:blip>
          <a:srcRect l="69130" t="37104" r="12816" b="32585"/>
          <a:stretch/>
        </p:blipFill>
        <p:spPr>
          <a:xfrm>
            <a:off x="5789596" y="3573974"/>
            <a:ext cx="1057013" cy="99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1d0fdb34e8_1_147"/>
          <p:cNvPicPr preferRelativeResize="0"/>
          <p:nvPr/>
        </p:nvPicPr>
        <p:blipFill rotWithShape="1">
          <a:blip r:embed="rId25">
            <a:alphaModFix/>
          </a:blip>
          <a:srcRect l="65781" t="38524" r="10739" b="24712"/>
          <a:stretch/>
        </p:blipFill>
        <p:spPr>
          <a:xfrm>
            <a:off x="10621518" y="2602214"/>
            <a:ext cx="1048791" cy="92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1d0fdb34e8_1_147"/>
          <p:cNvPicPr preferRelativeResize="0"/>
          <p:nvPr/>
        </p:nvPicPr>
        <p:blipFill rotWithShape="1">
          <a:blip r:embed="rId26">
            <a:alphaModFix/>
          </a:blip>
          <a:srcRect l="59331" t="38246" r="4427" b="42363"/>
          <a:stretch/>
        </p:blipFill>
        <p:spPr>
          <a:xfrm>
            <a:off x="321640" y="4861860"/>
            <a:ext cx="2540495" cy="7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1d0fdb34e8_1_147"/>
          <p:cNvPicPr preferRelativeResize="0"/>
          <p:nvPr/>
        </p:nvPicPr>
        <p:blipFill rotWithShape="1">
          <a:blip r:embed="rId27">
            <a:alphaModFix/>
          </a:blip>
          <a:srcRect l="58216" t="40724" r="3270" b="39713"/>
          <a:stretch/>
        </p:blipFill>
        <p:spPr>
          <a:xfrm>
            <a:off x="2990287" y="4985680"/>
            <a:ext cx="1665603" cy="47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1d0fdb34e8_1_147"/>
          <p:cNvPicPr preferRelativeResize="0"/>
          <p:nvPr/>
        </p:nvPicPr>
        <p:blipFill rotWithShape="1">
          <a:blip r:embed="rId28">
            <a:alphaModFix/>
          </a:blip>
          <a:srcRect l="65995" t="42737" r="11080" b="26372"/>
          <a:stretch/>
        </p:blipFill>
        <p:spPr>
          <a:xfrm>
            <a:off x="5001030" y="4799934"/>
            <a:ext cx="1114544" cy="84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1d0fdb34e8_1_147"/>
          <p:cNvPicPr preferRelativeResize="0"/>
          <p:nvPr/>
        </p:nvPicPr>
        <p:blipFill rotWithShape="1">
          <a:blip r:embed="rId29">
            <a:alphaModFix/>
          </a:blip>
          <a:srcRect l="67642" t="42404" r="13588" b="31882"/>
          <a:stretch/>
        </p:blipFill>
        <p:spPr>
          <a:xfrm>
            <a:off x="440108" y="5626460"/>
            <a:ext cx="1426128" cy="109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1d0fdb34e8_1_147"/>
          <p:cNvPicPr preferRelativeResize="0"/>
          <p:nvPr/>
        </p:nvPicPr>
        <p:blipFill rotWithShape="1">
          <a:blip r:embed="rId30">
            <a:alphaModFix/>
          </a:blip>
          <a:srcRect l="24415" t="17500" r="62343" b="70001"/>
          <a:stretch/>
        </p:blipFill>
        <p:spPr>
          <a:xfrm>
            <a:off x="3153419" y="5810440"/>
            <a:ext cx="1226410" cy="65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1d0fdb34e8_1_147"/>
          <p:cNvPicPr preferRelativeResize="0"/>
          <p:nvPr/>
        </p:nvPicPr>
        <p:blipFill rotWithShape="1">
          <a:blip r:embed="rId31">
            <a:alphaModFix/>
          </a:blip>
          <a:srcRect l="57658" t="22393" r="2707" b="55559"/>
          <a:stretch/>
        </p:blipFill>
        <p:spPr>
          <a:xfrm>
            <a:off x="4763600" y="5689894"/>
            <a:ext cx="2304104" cy="72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1d0fdb34e8_1_147"/>
          <p:cNvPicPr preferRelativeResize="0"/>
          <p:nvPr/>
        </p:nvPicPr>
        <p:blipFill rotWithShape="1">
          <a:blip r:embed="rId32">
            <a:alphaModFix/>
          </a:blip>
          <a:srcRect l="66218" t="37028" r="13345" b="29312"/>
          <a:stretch/>
        </p:blipFill>
        <p:spPr>
          <a:xfrm>
            <a:off x="9711177" y="4622780"/>
            <a:ext cx="1140903" cy="105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1d0fdb34e8_1_147"/>
          <p:cNvPicPr preferRelativeResize="0"/>
          <p:nvPr/>
        </p:nvPicPr>
        <p:blipFill rotWithShape="1">
          <a:blip r:embed="rId33">
            <a:alphaModFix/>
          </a:blip>
          <a:srcRect l="67983" t="41495" r="14390" b="34584"/>
          <a:stretch/>
        </p:blipFill>
        <p:spPr>
          <a:xfrm>
            <a:off x="7417172" y="5524869"/>
            <a:ext cx="1417740" cy="108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1d0fdb34e8_1_147"/>
          <p:cNvPicPr preferRelativeResize="0"/>
          <p:nvPr/>
        </p:nvPicPr>
        <p:blipFill rotWithShape="1">
          <a:blip r:embed="rId34">
            <a:alphaModFix/>
          </a:blip>
          <a:srcRect l="63536" t="40290" r="7457" b="27296"/>
          <a:stretch/>
        </p:blipFill>
        <p:spPr>
          <a:xfrm>
            <a:off x="9363620" y="5853235"/>
            <a:ext cx="1174459" cy="73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10" y="1416701"/>
            <a:ext cx="1390570" cy="74017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2391" y="4632484"/>
            <a:ext cx="2678428" cy="10713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983454" y="5712957"/>
            <a:ext cx="1672766" cy="7953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835603" y="2670038"/>
            <a:ext cx="1773927" cy="82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1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20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985322"/>
              </p:ext>
            </p:extLst>
          </p:nvPr>
        </p:nvGraphicFramePr>
        <p:xfrm>
          <a:off x="1371601" y="1850571"/>
          <a:ext cx="9492342" cy="432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8E6D9F3-21BF-F89F-3E3C-8307C26ED0D6}"/>
              </a:ext>
            </a:extLst>
          </p:cNvPr>
          <p:cNvSpPr txBox="1"/>
          <p:nvPr/>
        </p:nvSpPr>
        <p:spPr>
          <a:xfrm>
            <a:off x="876013" y="1585187"/>
            <a:ext cx="1480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B63462"/>
                </a:solidFill>
              </a:rPr>
              <a:t>Michoacán</a:t>
            </a:r>
            <a:endParaRPr lang="es-MX" sz="2000" b="1" dirty="0">
              <a:solidFill>
                <a:srgbClr val="B63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4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21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sp>
        <p:nvSpPr>
          <p:cNvPr id="22" name="Título 1"/>
          <p:cNvSpPr txBox="1">
            <a:spLocks/>
          </p:cNvSpPr>
          <p:nvPr/>
        </p:nvSpPr>
        <p:spPr>
          <a:xfrm>
            <a:off x="1592778" y="1498549"/>
            <a:ext cx="9169757" cy="1122300"/>
          </a:xfrm>
          <a:prstGeom prst="rect">
            <a:avLst/>
          </a:prstGeom>
          <a:solidFill>
            <a:srgbClr val="B63462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Tasa Especifica de Fecundidad Adolescente </a:t>
            </a:r>
            <a:br>
              <a:rPr lang="es-MX" sz="28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MX" sz="28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 Michoacán 2016-2030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1266589" y="2852761"/>
            <a:ext cx="848221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TASAS ESPECÍFICAS DE FECUNDIDAD ADOLESCENTE</a:t>
            </a:r>
            <a:endParaRPr lang="es-MX" sz="2000" b="1" dirty="0">
              <a:solidFill>
                <a:srgbClr val="6F1C4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MX" sz="2000" dirty="0">
              <a:solidFill>
                <a:srgbClr val="6F1C4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2016: 78.74</a:t>
            </a:r>
            <a:endParaRPr lang="es-MX" sz="2000" b="1" dirty="0">
              <a:solidFill>
                <a:srgbClr val="6F1C4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2020: </a:t>
            </a:r>
            <a:r>
              <a:rPr lang="es-MX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71.69</a:t>
            </a:r>
          </a:p>
          <a:p>
            <a:r>
              <a:rPr lang="es-ES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2021: </a:t>
            </a:r>
            <a:r>
              <a:rPr lang="es-MX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69.99</a:t>
            </a:r>
          </a:p>
          <a:p>
            <a:r>
              <a:rPr lang="es-ES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2025: </a:t>
            </a:r>
            <a:r>
              <a:rPr lang="es-MX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64.60</a:t>
            </a:r>
          </a:p>
          <a:p>
            <a:r>
              <a:rPr lang="es-MX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2027: 63.20</a:t>
            </a:r>
          </a:p>
          <a:p>
            <a:r>
              <a:rPr lang="es-ES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2030: </a:t>
            </a:r>
            <a:r>
              <a:rPr lang="es-MX" sz="2000" b="1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61.98</a:t>
            </a:r>
          </a:p>
          <a:p>
            <a:endParaRPr lang="es-MX" sz="2000" dirty="0">
              <a:solidFill>
                <a:srgbClr val="6F1C4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MX" sz="2000" dirty="0">
                <a:solidFill>
                  <a:srgbClr val="6F1C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Nacimientos por cada 1000 adolescentes.</a:t>
            </a:r>
          </a:p>
          <a:p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1240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22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0"/>
          <a:srcRect t="9297"/>
          <a:stretch/>
        </p:blipFill>
        <p:spPr>
          <a:xfrm>
            <a:off x="728662" y="1262130"/>
            <a:ext cx="11009248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72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solidFill>
                <a:schemeClr val="bg1">
                  <a:lumMod val="85000"/>
                </a:schemeClr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23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sp>
        <p:nvSpPr>
          <p:cNvPr id="22" name="CuadroTexto 1">
            <a:extLst>
              <a:ext uri="{FF2B5EF4-FFF2-40B4-BE49-F238E27FC236}">
                <a16:creationId xmlns:a16="http://schemas.microsoft.com/office/drawing/2014/main" id="{D7317935-89D0-1419-4487-FBB4BBB27A7F}"/>
              </a:ext>
            </a:extLst>
          </p:cNvPr>
          <p:cNvSpPr txBox="1"/>
          <p:nvPr/>
        </p:nvSpPr>
        <p:spPr>
          <a:xfrm>
            <a:off x="6001442" y="3296387"/>
            <a:ext cx="3581400" cy="29527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b="1"/>
              <a:t>5.1 nacimientos por cada</a:t>
            </a:r>
            <a:r>
              <a:rPr lang="es-MX" sz="1400" b="1" baseline="0"/>
              <a:t> mil de 12-14 años</a:t>
            </a:r>
            <a:endParaRPr lang="es-MX" sz="1400" b="1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2F3CD3-C256-BF04-2714-E8960ED4DBFE}"/>
              </a:ext>
            </a:extLst>
          </p:cNvPr>
          <p:cNvSpPr txBox="1"/>
          <p:nvPr/>
        </p:nvSpPr>
        <p:spPr>
          <a:xfrm>
            <a:off x="876159" y="1579590"/>
            <a:ext cx="142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B63462"/>
                </a:solidFill>
              </a:rPr>
              <a:t>Michoacá</a:t>
            </a:r>
            <a:r>
              <a:rPr lang="es-ES" b="1" dirty="0">
                <a:solidFill>
                  <a:srgbClr val="B63462"/>
                </a:solidFill>
              </a:rPr>
              <a:t>n</a:t>
            </a:r>
            <a:endParaRPr lang="es-MX" b="1" dirty="0">
              <a:solidFill>
                <a:srgbClr val="B63462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FCEDEBD-49F2-3656-5B46-2307BEFE9B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571520"/>
              </p:ext>
            </p:extLst>
          </p:nvPr>
        </p:nvGraphicFramePr>
        <p:xfrm>
          <a:off x="2176530" y="1783555"/>
          <a:ext cx="8824610" cy="434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4266222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24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840625"/>
              </p:ext>
            </p:extLst>
          </p:nvPr>
        </p:nvGraphicFramePr>
        <p:xfrm>
          <a:off x="1266589" y="2000708"/>
          <a:ext cx="9039496" cy="4223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9937">
                  <a:extLst>
                    <a:ext uri="{9D8B030D-6E8A-4147-A177-3AD203B41FA5}">
                      <a16:colId xmlns:a16="http://schemas.microsoft.com/office/drawing/2014/main" val="1077161880"/>
                    </a:ext>
                  </a:extLst>
                </a:gridCol>
                <a:gridCol w="1129937">
                  <a:extLst>
                    <a:ext uri="{9D8B030D-6E8A-4147-A177-3AD203B41FA5}">
                      <a16:colId xmlns:a16="http://schemas.microsoft.com/office/drawing/2014/main" val="2378745249"/>
                    </a:ext>
                  </a:extLst>
                </a:gridCol>
                <a:gridCol w="1129937">
                  <a:extLst>
                    <a:ext uri="{9D8B030D-6E8A-4147-A177-3AD203B41FA5}">
                      <a16:colId xmlns:a16="http://schemas.microsoft.com/office/drawing/2014/main" val="1758078046"/>
                    </a:ext>
                  </a:extLst>
                </a:gridCol>
                <a:gridCol w="1129937">
                  <a:extLst>
                    <a:ext uri="{9D8B030D-6E8A-4147-A177-3AD203B41FA5}">
                      <a16:colId xmlns:a16="http://schemas.microsoft.com/office/drawing/2014/main" val="1355068948"/>
                    </a:ext>
                  </a:extLst>
                </a:gridCol>
                <a:gridCol w="1129937">
                  <a:extLst>
                    <a:ext uri="{9D8B030D-6E8A-4147-A177-3AD203B41FA5}">
                      <a16:colId xmlns:a16="http://schemas.microsoft.com/office/drawing/2014/main" val="2568902756"/>
                    </a:ext>
                  </a:extLst>
                </a:gridCol>
                <a:gridCol w="1129937">
                  <a:extLst>
                    <a:ext uri="{9D8B030D-6E8A-4147-A177-3AD203B41FA5}">
                      <a16:colId xmlns:a16="http://schemas.microsoft.com/office/drawing/2014/main" val="2577491141"/>
                    </a:ext>
                  </a:extLst>
                </a:gridCol>
                <a:gridCol w="1129937">
                  <a:extLst>
                    <a:ext uri="{9D8B030D-6E8A-4147-A177-3AD203B41FA5}">
                      <a16:colId xmlns:a16="http://schemas.microsoft.com/office/drawing/2014/main" val="3642650931"/>
                    </a:ext>
                  </a:extLst>
                </a:gridCol>
                <a:gridCol w="1129937">
                  <a:extLst>
                    <a:ext uri="{9D8B030D-6E8A-4147-A177-3AD203B41FA5}">
                      <a16:colId xmlns:a16="http://schemas.microsoft.com/office/drawing/2014/main" val="4158883039"/>
                    </a:ext>
                  </a:extLst>
                </a:gridCol>
              </a:tblGrid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EDAD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2016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2020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2021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2022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2023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2024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2025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08806700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10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0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1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0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0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0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0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0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2001475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11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4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0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0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1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83146089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12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7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7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17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14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5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11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80350884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13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56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62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72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77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79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63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54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01360588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14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314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367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411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369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358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315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272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28159208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15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1,173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985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1,055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969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938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859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750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48828027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16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2,538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1,993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1,906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1,759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1,759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1,594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1,358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03104599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17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3,648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2,774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2,699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2,416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2,239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2,072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1,780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47091361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18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4,661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3,328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3,288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2,998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2,754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2,486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2,062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30446974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19 AÑOS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5,146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3,932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3,727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3,520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3,187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2,725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2,366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67663391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TOTAL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17,546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13,453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13,178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12,123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11,328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>
                          <a:effectLst/>
                        </a:rPr>
                        <a:t>10,119</a:t>
                      </a:r>
                      <a:endParaRPr lang="es-MX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kern="0" dirty="0">
                          <a:effectLst/>
                        </a:rPr>
                        <a:t>8,654</a:t>
                      </a:r>
                      <a:endParaRPr lang="es-MX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36633877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724297" y="1533527"/>
            <a:ext cx="843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NACIMIENTOS POR EDADES</a:t>
            </a:r>
          </a:p>
        </p:txBody>
      </p:sp>
    </p:spTree>
    <p:extLst>
      <p:ext uri="{BB962C8B-B14F-4D97-AF65-F5344CB8AC3E}">
        <p14:creationId xmlns:p14="http://schemas.microsoft.com/office/powerpoint/2010/main" val="1992234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635391" y="322534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25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72890" y="1558613"/>
            <a:ext cx="843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NACIMIENTOS POR EDADES 2025.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346304"/>
              </p:ext>
            </p:extLst>
          </p:nvPr>
        </p:nvGraphicFramePr>
        <p:xfrm>
          <a:off x="2427001" y="2023673"/>
          <a:ext cx="6530385" cy="3739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7007">
                  <a:extLst>
                    <a:ext uri="{9D8B030D-6E8A-4147-A177-3AD203B41FA5}">
                      <a16:colId xmlns:a16="http://schemas.microsoft.com/office/drawing/2014/main" val="1879781"/>
                    </a:ext>
                  </a:extLst>
                </a:gridCol>
                <a:gridCol w="3783378">
                  <a:extLst>
                    <a:ext uri="{9D8B030D-6E8A-4147-A177-3AD203B41FA5}">
                      <a16:colId xmlns:a16="http://schemas.microsoft.com/office/drawing/2014/main" val="4142460465"/>
                    </a:ext>
                  </a:extLst>
                </a:gridCol>
              </a:tblGrid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EDAD DE LA MADRE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NACIMIENTOS REGISTRADOS 2025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19636113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Total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8,654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50769502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10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0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50671666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11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75699784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12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11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08615528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13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54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9614341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14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272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68230079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15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750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29534937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16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1,358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20277475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17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1,780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7993338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18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2,062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4968593"/>
                  </a:ext>
                </a:extLst>
              </a:tr>
              <a:tr h="277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>
                          <a:effectLst/>
                        </a:rPr>
                        <a:t>19 AÑOS</a:t>
                      </a:r>
                      <a:endParaRPr lang="es-MX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 dirty="0">
                          <a:effectLst/>
                        </a:rPr>
                        <a:t>2,366</a:t>
                      </a:r>
                      <a:endParaRPr lang="es-MX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07211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300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F0902-FF9F-F506-5AF9-87F1F4601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>
            <a:extLst>
              <a:ext uri="{FF2B5EF4-FFF2-40B4-BE49-F238E27FC236}">
                <a16:creationId xmlns:a16="http://schemas.microsoft.com/office/drawing/2014/main" id="{503BBD2B-F062-E498-CB0B-9BDEDD3189CD}"/>
              </a:ext>
            </a:extLst>
          </p:cNvPr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>
              <a:extLst>
                <a:ext uri="{FF2B5EF4-FFF2-40B4-BE49-F238E27FC236}">
                  <a16:creationId xmlns:a16="http://schemas.microsoft.com/office/drawing/2014/main" id="{1200E4B0-D24F-AA4D-23C9-BA0559B90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601DEE0E-A20F-0113-41D3-29A856B8B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>
              <a:extLst>
                <a:ext uri="{FF2B5EF4-FFF2-40B4-BE49-F238E27FC236}">
                  <a16:creationId xmlns:a16="http://schemas.microsoft.com/office/drawing/2014/main" id="{9FB9CE69-2BAC-7D2D-D0D5-AFC800B77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A2C1F5A8-75B0-46B6-D8AA-12C114A07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>
              <a:extLst>
                <a:ext uri="{FF2B5EF4-FFF2-40B4-BE49-F238E27FC236}">
                  <a16:creationId xmlns:a16="http://schemas.microsoft.com/office/drawing/2014/main" id="{1956E7A5-8370-7F1C-050C-FBBB82CA9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>
            <a:extLst>
              <a:ext uri="{FF2B5EF4-FFF2-40B4-BE49-F238E27FC236}">
                <a16:creationId xmlns:a16="http://schemas.microsoft.com/office/drawing/2014/main" id="{5A40AD9A-4FB3-A907-5E96-CCC75438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>
            <a:extLst>
              <a:ext uri="{FF2B5EF4-FFF2-40B4-BE49-F238E27FC236}">
                <a16:creationId xmlns:a16="http://schemas.microsoft.com/office/drawing/2014/main" id="{4B057105-8F7D-5480-5FAA-B908DED01551}"/>
              </a:ext>
            </a:extLst>
          </p:cNvPr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>
            <a:extLst>
              <a:ext uri="{FF2B5EF4-FFF2-40B4-BE49-F238E27FC236}">
                <a16:creationId xmlns:a16="http://schemas.microsoft.com/office/drawing/2014/main" id="{82EF3206-9781-F921-4B77-709C0D917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solidFill>
                <a:schemeClr val="bg1">
                  <a:lumMod val="85000"/>
                </a:schemeClr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>
            <a:extLst>
              <a:ext uri="{FF2B5EF4-FFF2-40B4-BE49-F238E27FC236}">
                <a16:creationId xmlns:a16="http://schemas.microsoft.com/office/drawing/2014/main" id="{16E4145F-7B6C-6E7A-88E2-866B5E68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E21C813-5B19-C17D-DE27-50701CC0F0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>
            <a:extLst>
              <a:ext uri="{FF2B5EF4-FFF2-40B4-BE49-F238E27FC236}">
                <a16:creationId xmlns:a16="http://schemas.microsoft.com/office/drawing/2014/main" id="{AAD2F433-5266-D16A-99A0-96238782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E0C44DF-685F-C4DA-C7ED-64D8A36BEA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B8AE584-6F7A-B165-857E-9DFF47FA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26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868232F-81D7-3BE8-EE54-5298253D4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8E2EB55D-6042-E9BA-8EEF-EE25A40B01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296700"/>
              </p:ext>
            </p:extLst>
          </p:nvPr>
        </p:nvGraphicFramePr>
        <p:xfrm>
          <a:off x="1393372" y="1822722"/>
          <a:ext cx="9122228" cy="461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2" name="CuadroTexto 1">
            <a:extLst>
              <a:ext uri="{FF2B5EF4-FFF2-40B4-BE49-F238E27FC236}">
                <a16:creationId xmlns:a16="http://schemas.microsoft.com/office/drawing/2014/main" id="{CEA1FA4D-9CD2-56C7-FF72-8F263374EDEC}"/>
              </a:ext>
            </a:extLst>
          </p:cNvPr>
          <p:cNvSpPr txBox="1"/>
          <p:nvPr/>
        </p:nvSpPr>
        <p:spPr>
          <a:xfrm>
            <a:off x="6001442" y="3296387"/>
            <a:ext cx="3581400" cy="29527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b="1"/>
              <a:t>5.1 nacimientos por cada</a:t>
            </a:r>
            <a:r>
              <a:rPr lang="es-MX" sz="1400" b="1" baseline="0"/>
              <a:t> mil de 12-14 años</a:t>
            </a:r>
            <a:endParaRPr lang="es-MX" sz="1400" b="1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3F749B-3B53-894E-1F49-86F7D7B395DC}"/>
              </a:ext>
            </a:extLst>
          </p:cNvPr>
          <p:cNvSpPr txBox="1"/>
          <p:nvPr/>
        </p:nvSpPr>
        <p:spPr>
          <a:xfrm>
            <a:off x="876159" y="1579590"/>
            <a:ext cx="130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73083"/>
                </a:solidFill>
              </a:rPr>
              <a:t>Michoacán</a:t>
            </a:r>
            <a:endParaRPr lang="es-MX" b="1" dirty="0">
              <a:solidFill>
                <a:srgbClr val="C730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28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chemeClr val="bg1">
                    <a:lumMod val="85000"/>
                  </a:schemeClr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solidFill>
                <a:schemeClr val="bg1">
                  <a:lumMod val="85000"/>
                </a:schemeClr>
              </a:solidFill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27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C723A43-C8A6-2BAA-BEEB-349B82166401}"/>
              </a:ext>
            </a:extLst>
          </p:cNvPr>
          <p:cNvSpPr txBox="1"/>
          <p:nvPr/>
        </p:nvSpPr>
        <p:spPr>
          <a:xfrm>
            <a:off x="975409" y="1573278"/>
            <a:ext cx="134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73083"/>
                </a:solidFill>
              </a:rPr>
              <a:t>Michoacán</a:t>
            </a:r>
            <a:endParaRPr lang="es-MX" b="1" dirty="0">
              <a:solidFill>
                <a:srgbClr val="C73083"/>
              </a:solidFill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BFE4984-7B69-B7C8-A399-20B234B59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055990"/>
              </p:ext>
            </p:extLst>
          </p:nvPr>
        </p:nvGraphicFramePr>
        <p:xfrm>
          <a:off x="1266589" y="2253805"/>
          <a:ext cx="8895845" cy="3508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9169">
                  <a:extLst>
                    <a:ext uri="{9D8B030D-6E8A-4147-A177-3AD203B41FA5}">
                      <a16:colId xmlns:a16="http://schemas.microsoft.com/office/drawing/2014/main" val="3489991760"/>
                    </a:ext>
                  </a:extLst>
                </a:gridCol>
                <a:gridCol w="1779169">
                  <a:extLst>
                    <a:ext uri="{9D8B030D-6E8A-4147-A177-3AD203B41FA5}">
                      <a16:colId xmlns:a16="http://schemas.microsoft.com/office/drawing/2014/main" val="2011620718"/>
                    </a:ext>
                  </a:extLst>
                </a:gridCol>
                <a:gridCol w="1779169">
                  <a:extLst>
                    <a:ext uri="{9D8B030D-6E8A-4147-A177-3AD203B41FA5}">
                      <a16:colId xmlns:a16="http://schemas.microsoft.com/office/drawing/2014/main" val="389495101"/>
                    </a:ext>
                  </a:extLst>
                </a:gridCol>
                <a:gridCol w="1779169">
                  <a:extLst>
                    <a:ext uri="{9D8B030D-6E8A-4147-A177-3AD203B41FA5}">
                      <a16:colId xmlns:a16="http://schemas.microsoft.com/office/drawing/2014/main" val="3458470638"/>
                    </a:ext>
                  </a:extLst>
                </a:gridCol>
                <a:gridCol w="1779169">
                  <a:extLst>
                    <a:ext uri="{9D8B030D-6E8A-4147-A177-3AD203B41FA5}">
                      <a16:colId xmlns:a16="http://schemas.microsoft.com/office/drawing/2014/main" val="2379895988"/>
                    </a:ext>
                  </a:extLst>
                </a:gridCol>
              </a:tblGrid>
              <a:tr h="69529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Edad a la primera relación sexual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Condición de consentimiento en la primera relación sexual (Porcentaje).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445326"/>
                  </a:ext>
                </a:extLst>
              </a:tr>
              <a:tr h="72748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NO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NO RESPONDE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</a:rPr>
                        <a:t>TOTAL</a:t>
                      </a:r>
                      <a:endParaRPr lang="es-MX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7679380"/>
                  </a:ext>
                </a:extLst>
              </a:tr>
              <a:tr h="695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6-10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</a:rPr>
                        <a:t>0.10%</a:t>
                      </a:r>
                      <a:endParaRPr lang="es-MX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99.50%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0.40%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100%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4002953"/>
                  </a:ext>
                </a:extLst>
              </a:tr>
              <a:tr h="695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11-12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</a:rPr>
                        <a:t>4.20%</a:t>
                      </a:r>
                      <a:endParaRPr lang="es-MX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</a:rPr>
                        <a:t>94.10%</a:t>
                      </a:r>
                      <a:endParaRPr lang="es-MX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1.70%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100%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0276274"/>
                  </a:ext>
                </a:extLst>
              </a:tr>
              <a:tr h="695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13-14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</a:rPr>
                        <a:t>18.50%</a:t>
                      </a:r>
                      <a:endParaRPr lang="es-MX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>
                          <a:effectLst/>
                        </a:rPr>
                        <a:t>78.30%</a:t>
                      </a:r>
                      <a:endParaRPr lang="es-MX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3.20%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400" kern="100" dirty="0">
                          <a:effectLst/>
                        </a:rPr>
                        <a:t>100%</a:t>
                      </a:r>
                      <a:endParaRPr lang="es-MX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3768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059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28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8553" y="1493326"/>
            <a:ext cx="34351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ANDAMIAJE FASE III</a:t>
            </a:r>
            <a:endParaRPr lang="es-MX" sz="2600" b="1" dirty="0">
              <a:solidFill>
                <a:schemeClr val="accent6">
                  <a:lumMod val="50000"/>
                </a:schemeClr>
              </a:solidFill>
              <a:latin typeface="Constantia" panose="020306020503060303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9D3ACB-FA46-DC84-5628-8FF013416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049" y="1972242"/>
            <a:ext cx="11125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94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548640" y="381000"/>
            <a:ext cx="11226018" cy="6115050"/>
            <a:chOff x="3847" y="323"/>
            <a:chExt cx="10101" cy="7820"/>
          </a:xfrm>
        </p:grpSpPr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847" y="323"/>
              <a:ext cx="10101" cy="7820"/>
            </a:xfrm>
            <a:prstGeom prst="rect">
              <a:avLst/>
            </a:prstGeom>
            <a:noFill/>
            <a:ln w="6350">
              <a:solidFill>
                <a:srgbClr val="DCDF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/>
            </a:p>
          </p:txBody>
        </p:sp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" y="1568"/>
              <a:ext cx="933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" y="407"/>
              <a:ext cx="587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" y="616"/>
              <a:ext cx="113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6"/>
            <p:cNvSpPr>
              <a:spLocks/>
            </p:cNvSpPr>
            <p:nvPr/>
          </p:nvSpPr>
          <p:spPr bwMode="auto">
            <a:xfrm>
              <a:off x="12071" y="1117"/>
              <a:ext cx="1255" cy="64"/>
            </a:xfrm>
            <a:custGeom>
              <a:avLst/>
              <a:gdLst>
                <a:gd name="T0" fmla="+- 0 5277 5242"/>
                <a:gd name="T1" fmla="*/ T0 w 1255"/>
                <a:gd name="T2" fmla="+- 0 1335 1279"/>
                <a:gd name="T3" fmla="*/ 1335 h 64"/>
                <a:gd name="T4" fmla="+- 0 5279 5242"/>
                <a:gd name="T5" fmla="*/ T4 w 1255"/>
                <a:gd name="T6" fmla="+- 0 1304 1279"/>
                <a:gd name="T7" fmla="*/ 1304 h 64"/>
                <a:gd name="T8" fmla="+- 0 5253 5242"/>
                <a:gd name="T9" fmla="*/ T8 w 1255"/>
                <a:gd name="T10" fmla="+- 0 1292 1279"/>
                <a:gd name="T11" fmla="*/ 1292 h 64"/>
                <a:gd name="T12" fmla="+- 0 5288 5242"/>
                <a:gd name="T13" fmla="*/ T12 w 1255"/>
                <a:gd name="T14" fmla="+- 0 1335 1279"/>
                <a:gd name="T15" fmla="*/ 1335 h 64"/>
                <a:gd name="T16" fmla="+- 0 5353 5242"/>
                <a:gd name="T17" fmla="*/ T16 w 1255"/>
                <a:gd name="T18" fmla="+- 0 1307 1279"/>
                <a:gd name="T19" fmla="*/ 1307 h 64"/>
                <a:gd name="T20" fmla="+- 0 5328 5242"/>
                <a:gd name="T21" fmla="*/ T20 w 1255"/>
                <a:gd name="T22" fmla="+- 0 1300 1279"/>
                <a:gd name="T23" fmla="*/ 1300 h 64"/>
                <a:gd name="T24" fmla="+- 0 5311 5242"/>
                <a:gd name="T25" fmla="*/ T24 w 1255"/>
                <a:gd name="T26" fmla="+- 0 1302 1279"/>
                <a:gd name="T27" fmla="*/ 1302 h 64"/>
                <a:gd name="T28" fmla="+- 0 5363 5242"/>
                <a:gd name="T29" fmla="*/ T28 w 1255"/>
                <a:gd name="T30" fmla="+- 0 1302 1279"/>
                <a:gd name="T31" fmla="*/ 1302 h 64"/>
                <a:gd name="T32" fmla="+- 0 5415 5242"/>
                <a:gd name="T33" fmla="*/ T32 w 1255"/>
                <a:gd name="T34" fmla="+- 0 1330 1279"/>
                <a:gd name="T35" fmla="*/ 1330 h 64"/>
                <a:gd name="T36" fmla="+- 0 5408 5242"/>
                <a:gd name="T37" fmla="*/ T36 w 1255"/>
                <a:gd name="T38" fmla="+- 0 1320 1279"/>
                <a:gd name="T39" fmla="*/ 1320 h 64"/>
                <a:gd name="T40" fmla="+- 0 5413 5242"/>
                <a:gd name="T41" fmla="*/ T40 w 1255"/>
                <a:gd name="T42" fmla="+- 0 1316 1279"/>
                <a:gd name="T43" fmla="*/ 1316 h 64"/>
                <a:gd name="T44" fmla="+- 0 5419 5242"/>
                <a:gd name="T45" fmla="*/ T44 w 1255"/>
                <a:gd name="T46" fmla="+- 0 1297 1279"/>
                <a:gd name="T47" fmla="*/ 1297 h 64"/>
                <a:gd name="T48" fmla="+- 0 5406 5242"/>
                <a:gd name="T49" fmla="*/ T48 w 1255"/>
                <a:gd name="T50" fmla="+- 0 1314 1279"/>
                <a:gd name="T51" fmla="*/ 1314 h 64"/>
                <a:gd name="T52" fmla="+- 0 5411 5242"/>
                <a:gd name="T53" fmla="*/ T52 w 1255"/>
                <a:gd name="T54" fmla="+- 0 1293 1279"/>
                <a:gd name="T55" fmla="*/ 1293 h 64"/>
                <a:gd name="T56" fmla="+- 0 5421 5242"/>
                <a:gd name="T57" fmla="*/ T56 w 1255"/>
                <a:gd name="T58" fmla="+- 0 1337 1279"/>
                <a:gd name="T59" fmla="*/ 1337 h 64"/>
                <a:gd name="T60" fmla="+- 0 5449 5242"/>
                <a:gd name="T61" fmla="*/ T60 w 1255"/>
                <a:gd name="T62" fmla="+- 0 1342 1279"/>
                <a:gd name="T63" fmla="*/ 1342 h 64"/>
                <a:gd name="T64" fmla="+- 0 5515 5242"/>
                <a:gd name="T65" fmla="*/ T64 w 1255"/>
                <a:gd name="T66" fmla="+- 0 1321 1279"/>
                <a:gd name="T67" fmla="*/ 1321 h 64"/>
                <a:gd name="T68" fmla="+- 0 5486 5242"/>
                <a:gd name="T69" fmla="*/ T68 w 1255"/>
                <a:gd name="T70" fmla="+- 0 1293 1279"/>
                <a:gd name="T71" fmla="*/ 1293 h 64"/>
                <a:gd name="T72" fmla="+- 0 5565 5242"/>
                <a:gd name="T73" fmla="*/ T72 w 1255"/>
                <a:gd name="T74" fmla="+- 0 1321 1279"/>
                <a:gd name="T75" fmla="*/ 1321 h 64"/>
                <a:gd name="T76" fmla="+- 0 5574 5242"/>
                <a:gd name="T77" fmla="*/ T76 w 1255"/>
                <a:gd name="T78" fmla="+- 0 1299 1279"/>
                <a:gd name="T79" fmla="*/ 1299 h 64"/>
                <a:gd name="T80" fmla="+- 0 5565 5242"/>
                <a:gd name="T81" fmla="*/ T80 w 1255"/>
                <a:gd name="T82" fmla="+- 0 1312 1279"/>
                <a:gd name="T83" fmla="*/ 1312 h 64"/>
                <a:gd name="T84" fmla="+- 0 5562 5242"/>
                <a:gd name="T85" fmla="*/ T84 w 1255"/>
                <a:gd name="T86" fmla="+- 0 1301 1279"/>
                <a:gd name="T87" fmla="*/ 1301 h 64"/>
                <a:gd name="T88" fmla="+- 0 5542 5242"/>
                <a:gd name="T89" fmla="*/ T88 w 1255"/>
                <a:gd name="T90" fmla="+- 0 1293 1279"/>
                <a:gd name="T91" fmla="*/ 1293 h 64"/>
                <a:gd name="T92" fmla="+- 0 5579 5242"/>
                <a:gd name="T93" fmla="*/ T92 w 1255"/>
                <a:gd name="T94" fmla="+- 0 1342 1279"/>
                <a:gd name="T95" fmla="*/ 1342 h 64"/>
                <a:gd name="T96" fmla="+- 0 5601 5242"/>
                <a:gd name="T97" fmla="*/ T96 w 1255"/>
                <a:gd name="T98" fmla="+- 0 1293 1279"/>
                <a:gd name="T99" fmla="*/ 1293 h 64"/>
                <a:gd name="T100" fmla="+- 0 5644 5242"/>
                <a:gd name="T101" fmla="*/ T100 w 1255"/>
                <a:gd name="T102" fmla="+- 0 1329 1279"/>
                <a:gd name="T103" fmla="*/ 1329 h 64"/>
                <a:gd name="T104" fmla="+- 0 5711 5242"/>
                <a:gd name="T105" fmla="*/ T104 w 1255"/>
                <a:gd name="T106" fmla="+- 0 1328 1279"/>
                <a:gd name="T107" fmla="*/ 1328 h 64"/>
                <a:gd name="T108" fmla="+- 0 5704 5242"/>
                <a:gd name="T109" fmla="*/ T108 w 1255"/>
                <a:gd name="T110" fmla="+- 0 1300 1279"/>
                <a:gd name="T111" fmla="*/ 1300 h 64"/>
                <a:gd name="T112" fmla="+- 0 5669 5242"/>
                <a:gd name="T113" fmla="*/ T112 w 1255"/>
                <a:gd name="T114" fmla="+- 0 1334 1279"/>
                <a:gd name="T115" fmla="*/ 1334 h 64"/>
                <a:gd name="T116" fmla="+- 0 5821 5242"/>
                <a:gd name="T117" fmla="*/ T116 w 1255"/>
                <a:gd name="T118" fmla="+- 0 1308 1279"/>
                <a:gd name="T119" fmla="*/ 1308 h 64"/>
                <a:gd name="T120" fmla="+- 0 5811 5242"/>
                <a:gd name="T121" fmla="*/ T120 w 1255"/>
                <a:gd name="T122" fmla="+- 0 1324 1279"/>
                <a:gd name="T123" fmla="*/ 1324 h 64"/>
                <a:gd name="T124" fmla="+- 0 5788 5242"/>
                <a:gd name="T125" fmla="*/ T124 w 1255"/>
                <a:gd name="T126" fmla="+- 0 1301 1279"/>
                <a:gd name="T127" fmla="*/ 1301 h 64"/>
                <a:gd name="T128" fmla="+- 0 5811 5242"/>
                <a:gd name="T129" fmla="*/ T128 w 1255"/>
                <a:gd name="T130" fmla="+- 0 1298 1279"/>
                <a:gd name="T131" fmla="*/ 1298 h 64"/>
                <a:gd name="T132" fmla="+- 0 5809 5242"/>
                <a:gd name="T133" fmla="*/ T132 w 1255"/>
                <a:gd name="T134" fmla="+- 0 1339 1279"/>
                <a:gd name="T135" fmla="*/ 1339 h 64"/>
                <a:gd name="T136" fmla="+- 0 5855 5242"/>
                <a:gd name="T137" fmla="*/ T136 w 1255"/>
                <a:gd name="T138" fmla="+- 0 1335 1279"/>
                <a:gd name="T139" fmla="*/ 1335 h 64"/>
                <a:gd name="T140" fmla="+- 0 5876 5242"/>
                <a:gd name="T141" fmla="*/ T140 w 1255"/>
                <a:gd name="T142" fmla="+- 0 1301 1279"/>
                <a:gd name="T143" fmla="*/ 1301 h 64"/>
                <a:gd name="T144" fmla="+- 0 5989 5242"/>
                <a:gd name="T145" fmla="*/ T144 w 1255"/>
                <a:gd name="T146" fmla="+- 0 1342 1279"/>
                <a:gd name="T147" fmla="*/ 1342 h 64"/>
                <a:gd name="T148" fmla="+- 0 5937 5242"/>
                <a:gd name="T149" fmla="*/ T148 w 1255"/>
                <a:gd name="T150" fmla="+- 0 1293 1279"/>
                <a:gd name="T151" fmla="*/ 1293 h 64"/>
                <a:gd name="T152" fmla="+- 0 5964 5242"/>
                <a:gd name="T153" fmla="*/ T152 w 1255"/>
                <a:gd name="T154" fmla="+- 0 1342 1279"/>
                <a:gd name="T155" fmla="*/ 1342 h 64"/>
                <a:gd name="T156" fmla="+- 0 6015 5242"/>
                <a:gd name="T157" fmla="*/ T156 w 1255"/>
                <a:gd name="T158" fmla="+- 0 1293 1279"/>
                <a:gd name="T159" fmla="*/ 1293 h 64"/>
                <a:gd name="T160" fmla="+- 0 6086 5242"/>
                <a:gd name="T161" fmla="*/ T160 w 1255"/>
                <a:gd name="T162" fmla="+- 0 1332 1279"/>
                <a:gd name="T163" fmla="*/ 1332 h 64"/>
                <a:gd name="T164" fmla="+- 0 6082 5242"/>
                <a:gd name="T165" fmla="*/ T164 w 1255"/>
                <a:gd name="T166" fmla="+- 0 1300 1279"/>
                <a:gd name="T167" fmla="*/ 1300 h 64"/>
                <a:gd name="T168" fmla="+- 0 6060 5242"/>
                <a:gd name="T169" fmla="*/ T168 w 1255"/>
                <a:gd name="T170" fmla="+- 0 1292 1279"/>
                <a:gd name="T171" fmla="*/ 1292 h 64"/>
                <a:gd name="T172" fmla="+- 0 6090 5242"/>
                <a:gd name="T173" fmla="*/ T172 w 1255"/>
                <a:gd name="T174" fmla="+- 0 1339 1279"/>
                <a:gd name="T175" fmla="*/ 1339 h 64"/>
                <a:gd name="T176" fmla="+- 0 6126 5242"/>
                <a:gd name="T177" fmla="*/ T176 w 1255"/>
                <a:gd name="T178" fmla="+- 0 1293 1279"/>
                <a:gd name="T179" fmla="*/ 1293 h 64"/>
                <a:gd name="T180" fmla="+- 0 6149 5242"/>
                <a:gd name="T181" fmla="*/ T180 w 1255"/>
                <a:gd name="T182" fmla="+- 0 1342 1279"/>
                <a:gd name="T183" fmla="*/ 1342 h 64"/>
                <a:gd name="T184" fmla="+- 0 6225 5242"/>
                <a:gd name="T185" fmla="*/ T184 w 1255"/>
                <a:gd name="T186" fmla="+- 0 1307 1279"/>
                <a:gd name="T187" fmla="*/ 1307 h 64"/>
                <a:gd name="T188" fmla="+- 0 6200 5242"/>
                <a:gd name="T189" fmla="*/ T188 w 1255"/>
                <a:gd name="T190" fmla="+- 0 1300 1279"/>
                <a:gd name="T191" fmla="*/ 1300 h 64"/>
                <a:gd name="T192" fmla="+- 0 6183 5242"/>
                <a:gd name="T193" fmla="*/ T192 w 1255"/>
                <a:gd name="T194" fmla="+- 0 1302 1279"/>
                <a:gd name="T195" fmla="*/ 1302 h 64"/>
                <a:gd name="T196" fmla="+- 0 6235 5242"/>
                <a:gd name="T197" fmla="*/ T196 w 1255"/>
                <a:gd name="T198" fmla="+- 0 1302 1279"/>
                <a:gd name="T199" fmla="*/ 1302 h 64"/>
                <a:gd name="T200" fmla="+- 0 6284 5242"/>
                <a:gd name="T201" fmla="*/ T200 w 1255"/>
                <a:gd name="T202" fmla="+- 0 1323 1279"/>
                <a:gd name="T203" fmla="*/ 1323 h 64"/>
                <a:gd name="T204" fmla="+- 0 6273 5242"/>
                <a:gd name="T205" fmla="*/ T204 w 1255"/>
                <a:gd name="T206" fmla="+- 0 1293 1279"/>
                <a:gd name="T207" fmla="*/ 1293 h 64"/>
                <a:gd name="T208" fmla="+- 0 6301 5242"/>
                <a:gd name="T209" fmla="*/ T208 w 1255"/>
                <a:gd name="T210" fmla="+- 0 1342 1279"/>
                <a:gd name="T211" fmla="*/ 1342 h 64"/>
                <a:gd name="T212" fmla="+- 0 6329 5242"/>
                <a:gd name="T213" fmla="*/ T212 w 1255"/>
                <a:gd name="T214" fmla="+- 0 1328 1279"/>
                <a:gd name="T215" fmla="*/ 1328 h 64"/>
                <a:gd name="T216" fmla="+- 0 6362 5242"/>
                <a:gd name="T217" fmla="*/ T216 w 1255"/>
                <a:gd name="T218" fmla="+- 0 1298 1279"/>
                <a:gd name="T219" fmla="*/ 1298 h 64"/>
                <a:gd name="T220" fmla="+- 0 6331 5242"/>
                <a:gd name="T221" fmla="*/ T220 w 1255"/>
                <a:gd name="T222" fmla="+- 0 1343 1279"/>
                <a:gd name="T223" fmla="*/ 1343 h 64"/>
                <a:gd name="T224" fmla="+- 0 6409 5242"/>
                <a:gd name="T225" fmla="*/ T224 w 1255"/>
                <a:gd name="T226" fmla="+- 0 1279 1279"/>
                <a:gd name="T227" fmla="*/ 1279 h 64"/>
                <a:gd name="T228" fmla="+- 0 6423 5242"/>
                <a:gd name="T229" fmla="*/ T228 w 1255"/>
                <a:gd name="T230" fmla="+- 0 1323 1279"/>
                <a:gd name="T231" fmla="*/ 1323 h 64"/>
                <a:gd name="T232" fmla="+- 0 6413 5242"/>
                <a:gd name="T233" fmla="*/ T232 w 1255"/>
                <a:gd name="T234" fmla="+- 0 1323 1279"/>
                <a:gd name="T235" fmla="*/ 1323 h 64"/>
                <a:gd name="T236" fmla="+- 0 6396 5242"/>
                <a:gd name="T237" fmla="*/ T236 w 1255"/>
                <a:gd name="T238" fmla="+- 0 1331 1279"/>
                <a:gd name="T239" fmla="*/ 1331 h 64"/>
                <a:gd name="T240" fmla="+- 0 6487 5242"/>
                <a:gd name="T241" fmla="*/ T240 w 1255"/>
                <a:gd name="T242" fmla="+- 0 1329 1279"/>
                <a:gd name="T243" fmla="*/ 1329 h 64"/>
                <a:gd name="T244" fmla="+- 0 6462 5242"/>
                <a:gd name="T245" fmla="*/ T244 w 1255"/>
                <a:gd name="T246" fmla="+- 0 1306 1279"/>
                <a:gd name="T247" fmla="*/ 1306 h 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55" h="64">
                  <a:moveTo>
                    <a:pt x="46" y="36"/>
                  </a:moveTo>
                  <a:lnTo>
                    <a:pt x="26" y="36"/>
                  </a:lnTo>
                  <a:lnTo>
                    <a:pt x="26" y="43"/>
                  </a:lnTo>
                  <a:lnTo>
                    <a:pt x="37" y="43"/>
                  </a:lnTo>
                  <a:lnTo>
                    <a:pt x="37" y="52"/>
                  </a:lnTo>
                  <a:lnTo>
                    <a:pt x="35" y="56"/>
                  </a:lnTo>
                  <a:lnTo>
                    <a:pt x="16" y="56"/>
                  </a:lnTo>
                  <a:lnTo>
                    <a:pt x="9" y="50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32" y="2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0"/>
                  </a:lnTo>
                  <a:lnTo>
                    <a:pt x="38" y="13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0" y="55"/>
                  </a:lnTo>
                  <a:lnTo>
                    <a:pt x="11" y="64"/>
                  </a:lnTo>
                  <a:lnTo>
                    <a:pt x="38" y="64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6" y="36"/>
                  </a:lnTo>
                  <a:close/>
                  <a:moveTo>
                    <a:pt x="121" y="23"/>
                  </a:moveTo>
                  <a:lnTo>
                    <a:pt x="119" y="21"/>
                  </a:lnTo>
                  <a:lnTo>
                    <a:pt x="111" y="15"/>
                  </a:lnTo>
                  <a:lnTo>
                    <a:pt x="111" y="28"/>
                  </a:lnTo>
                  <a:lnTo>
                    <a:pt x="111" y="49"/>
                  </a:lnTo>
                  <a:lnTo>
                    <a:pt x="104" y="56"/>
                  </a:lnTo>
                  <a:lnTo>
                    <a:pt x="86" y="56"/>
                  </a:lnTo>
                  <a:lnTo>
                    <a:pt x="79" y="49"/>
                  </a:lnTo>
                  <a:lnTo>
                    <a:pt x="79" y="28"/>
                  </a:lnTo>
                  <a:lnTo>
                    <a:pt x="86" y="21"/>
                  </a:lnTo>
                  <a:lnTo>
                    <a:pt x="104" y="21"/>
                  </a:lnTo>
                  <a:lnTo>
                    <a:pt x="111" y="28"/>
                  </a:lnTo>
                  <a:lnTo>
                    <a:pt x="111" y="15"/>
                  </a:lnTo>
                  <a:lnTo>
                    <a:pt x="109" y="13"/>
                  </a:lnTo>
                  <a:lnTo>
                    <a:pt x="81" y="13"/>
                  </a:lnTo>
                  <a:lnTo>
                    <a:pt x="69" y="23"/>
                  </a:lnTo>
                  <a:lnTo>
                    <a:pt x="69" y="55"/>
                  </a:lnTo>
                  <a:lnTo>
                    <a:pt x="81" y="64"/>
                  </a:lnTo>
                  <a:lnTo>
                    <a:pt x="109" y="64"/>
                  </a:lnTo>
                  <a:lnTo>
                    <a:pt x="119" y="56"/>
                  </a:lnTo>
                  <a:lnTo>
                    <a:pt x="121" y="55"/>
                  </a:lnTo>
                  <a:lnTo>
                    <a:pt x="121" y="23"/>
                  </a:lnTo>
                  <a:close/>
                  <a:moveTo>
                    <a:pt x="182" y="43"/>
                  </a:moveTo>
                  <a:lnTo>
                    <a:pt x="180" y="41"/>
                  </a:lnTo>
                  <a:lnTo>
                    <a:pt x="178" y="39"/>
                  </a:lnTo>
                  <a:lnTo>
                    <a:pt x="173" y="38"/>
                  </a:lnTo>
                  <a:lnTo>
                    <a:pt x="173" y="46"/>
                  </a:lnTo>
                  <a:lnTo>
                    <a:pt x="173" y="51"/>
                  </a:lnTo>
                  <a:lnTo>
                    <a:pt x="171" y="54"/>
                  </a:lnTo>
                  <a:lnTo>
                    <a:pt x="168" y="56"/>
                  </a:lnTo>
                  <a:lnTo>
                    <a:pt x="166" y="56"/>
                  </a:lnTo>
                  <a:lnTo>
                    <a:pt x="155" y="56"/>
                  </a:lnTo>
                  <a:lnTo>
                    <a:pt x="155" y="41"/>
                  </a:lnTo>
                  <a:lnTo>
                    <a:pt x="166" y="41"/>
                  </a:lnTo>
                  <a:lnTo>
                    <a:pt x="168" y="42"/>
                  </a:lnTo>
                  <a:lnTo>
                    <a:pt x="171" y="44"/>
                  </a:lnTo>
                  <a:lnTo>
                    <a:pt x="173" y="46"/>
                  </a:lnTo>
                  <a:lnTo>
                    <a:pt x="173" y="38"/>
                  </a:lnTo>
                  <a:lnTo>
                    <a:pt x="171" y="37"/>
                  </a:lnTo>
                  <a:lnTo>
                    <a:pt x="175" y="36"/>
                  </a:lnTo>
                  <a:lnTo>
                    <a:pt x="176" y="35"/>
                  </a:lnTo>
                  <a:lnTo>
                    <a:pt x="179" y="32"/>
                  </a:lnTo>
                  <a:lnTo>
                    <a:pt x="179" y="21"/>
                  </a:lnTo>
                  <a:lnTo>
                    <a:pt x="177" y="18"/>
                  </a:lnTo>
                  <a:lnTo>
                    <a:pt x="170" y="14"/>
                  </a:lnTo>
                  <a:lnTo>
                    <a:pt x="170" y="23"/>
                  </a:lnTo>
                  <a:lnTo>
                    <a:pt x="170" y="31"/>
                  </a:lnTo>
                  <a:lnTo>
                    <a:pt x="169" y="32"/>
                  </a:lnTo>
                  <a:lnTo>
                    <a:pt x="165" y="34"/>
                  </a:lnTo>
                  <a:lnTo>
                    <a:pt x="164" y="35"/>
                  </a:lnTo>
                  <a:lnTo>
                    <a:pt x="155" y="35"/>
                  </a:lnTo>
                  <a:lnTo>
                    <a:pt x="155" y="21"/>
                  </a:lnTo>
                  <a:lnTo>
                    <a:pt x="166" y="21"/>
                  </a:lnTo>
                  <a:lnTo>
                    <a:pt x="170" y="23"/>
                  </a:lnTo>
                  <a:lnTo>
                    <a:pt x="170" y="14"/>
                  </a:lnTo>
                  <a:lnTo>
                    <a:pt x="169" y="14"/>
                  </a:lnTo>
                  <a:lnTo>
                    <a:pt x="166" y="14"/>
                  </a:lnTo>
                  <a:lnTo>
                    <a:pt x="146" y="14"/>
                  </a:lnTo>
                  <a:lnTo>
                    <a:pt x="146" y="63"/>
                  </a:lnTo>
                  <a:lnTo>
                    <a:pt x="169" y="63"/>
                  </a:lnTo>
                  <a:lnTo>
                    <a:pt x="173" y="62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2" y="55"/>
                  </a:lnTo>
                  <a:lnTo>
                    <a:pt x="182" y="43"/>
                  </a:lnTo>
                  <a:close/>
                  <a:moveTo>
                    <a:pt x="216" y="14"/>
                  </a:moveTo>
                  <a:lnTo>
                    <a:pt x="207" y="14"/>
                  </a:lnTo>
                  <a:lnTo>
                    <a:pt x="207" y="63"/>
                  </a:lnTo>
                  <a:lnTo>
                    <a:pt x="216" y="63"/>
                  </a:lnTo>
                  <a:lnTo>
                    <a:pt x="216" y="14"/>
                  </a:lnTo>
                  <a:close/>
                  <a:moveTo>
                    <a:pt x="275" y="56"/>
                  </a:moveTo>
                  <a:lnTo>
                    <a:pt x="253" y="56"/>
                  </a:lnTo>
                  <a:lnTo>
                    <a:pt x="253" y="42"/>
                  </a:lnTo>
                  <a:lnTo>
                    <a:pt x="273" y="42"/>
                  </a:lnTo>
                  <a:lnTo>
                    <a:pt x="273" y="34"/>
                  </a:lnTo>
                  <a:lnTo>
                    <a:pt x="253" y="34"/>
                  </a:lnTo>
                  <a:lnTo>
                    <a:pt x="253" y="22"/>
                  </a:lnTo>
                  <a:lnTo>
                    <a:pt x="274" y="22"/>
                  </a:lnTo>
                  <a:lnTo>
                    <a:pt x="274" y="14"/>
                  </a:lnTo>
                  <a:lnTo>
                    <a:pt x="244" y="14"/>
                  </a:lnTo>
                  <a:lnTo>
                    <a:pt x="244" y="63"/>
                  </a:lnTo>
                  <a:lnTo>
                    <a:pt x="275" y="63"/>
                  </a:lnTo>
                  <a:lnTo>
                    <a:pt x="275" y="56"/>
                  </a:lnTo>
                  <a:close/>
                  <a:moveTo>
                    <a:pt x="337" y="63"/>
                  </a:moveTo>
                  <a:lnTo>
                    <a:pt x="324" y="43"/>
                  </a:lnTo>
                  <a:lnTo>
                    <a:pt x="323" y="42"/>
                  </a:lnTo>
                  <a:lnTo>
                    <a:pt x="329" y="40"/>
                  </a:lnTo>
                  <a:lnTo>
                    <a:pt x="334" y="37"/>
                  </a:lnTo>
                  <a:lnTo>
                    <a:pt x="334" y="36"/>
                  </a:lnTo>
                  <a:lnTo>
                    <a:pt x="334" y="24"/>
                  </a:lnTo>
                  <a:lnTo>
                    <a:pt x="333" y="21"/>
                  </a:lnTo>
                  <a:lnTo>
                    <a:pt x="332" y="20"/>
                  </a:lnTo>
                  <a:lnTo>
                    <a:pt x="329" y="18"/>
                  </a:lnTo>
                  <a:lnTo>
                    <a:pt x="326" y="15"/>
                  </a:lnTo>
                  <a:lnTo>
                    <a:pt x="324" y="15"/>
                  </a:lnTo>
                  <a:lnTo>
                    <a:pt x="324" y="26"/>
                  </a:lnTo>
                  <a:lnTo>
                    <a:pt x="324" y="31"/>
                  </a:lnTo>
                  <a:lnTo>
                    <a:pt x="323" y="33"/>
                  </a:lnTo>
                  <a:lnTo>
                    <a:pt x="320" y="36"/>
                  </a:lnTo>
                  <a:lnTo>
                    <a:pt x="318" y="36"/>
                  </a:lnTo>
                  <a:lnTo>
                    <a:pt x="310" y="36"/>
                  </a:lnTo>
                  <a:lnTo>
                    <a:pt x="310" y="21"/>
                  </a:lnTo>
                  <a:lnTo>
                    <a:pt x="318" y="21"/>
                  </a:lnTo>
                  <a:lnTo>
                    <a:pt x="320" y="22"/>
                  </a:lnTo>
                  <a:lnTo>
                    <a:pt x="322" y="23"/>
                  </a:lnTo>
                  <a:lnTo>
                    <a:pt x="323" y="24"/>
                  </a:lnTo>
                  <a:lnTo>
                    <a:pt x="324" y="26"/>
                  </a:lnTo>
                  <a:lnTo>
                    <a:pt x="324" y="15"/>
                  </a:lnTo>
                  <a:lnTo>
                    <a:pt x="322" y="14"/>
                  </a:lnTo>
                  <a:lnTo>
                    <a:pt x="300" y="14"/>
                  </a:lnTo>
                  <a:lnTo>
                    <a:pt x="300" y="63"/>
                  </a:lnTo>
                  <a:lnTo>
                    <a:pt x="310" y="63"/>
                  </a:lnTo>
                  <a:lnTo>
                    <a:pt x="310" y="43"/>
                  </a:lnTo>
                  <a:lnTo>
                    <a:pt x="314" y="43"/>
                  </a:lnTo>
                  <a:lnTo>
                    <a:pt x="326" y="63"/>
                  </a:lnTo>
                  <a:lnTo>
                    <a:pt x="337" y="63"/>
                  </a:lnTo>
                  <a:close/>
                  <a:moveTo>
                    <a:pt x="402" y="14"/>
                  </a:moveTo>
                  <a:lnTo>
                    <a:pt x="393" y="14"/>
                  </a:lnTo>
                  <a:lnTo>
                    <a:pt x="393" y="50"/>
                  </a:lnTo>
                  <a:lnTo>
                    <a:pt x="378" y="27"/>
                  </a:lnTo>
                  <a:lnTo>
                    <a:pt x="369" y="14"/>
                  </a:lnTo>
                  <a:lnTo>
                    <a:pt x="359" y="14"/>
                  </a:lnTo>
                  <a:lnTo>
                    <a:pt x="359" y="63"/>
                  </a:lnTo>
                  <a:lnTo>
                    <a:pt x="368" y="63"/>
                  </a:lnTo>
                  <a:lnTo>
                    <a:pt x="368" y="27"/>
                  </a:lnTo>
                  <a:lnTo>
                    <a:pt x="393" y="63"/>
                  </a:lnTo>
                  <a:lnTo>
                    <a:pt x="402" y="63"/>
                  </a:lnTo>
                  <a:lnTo>
                    <a:pt x="402" y="50"/>
                  </a:lnTo>
                  <a:lnTo>
                    <a:pt x="402" y="14"/>
                  </a:lnTo>
                  <a:close/>
                  <a:moveTo>
                    <a:pt x="479" y="23"/>
                  </a:moveTo>
                  <a:lnTo>
                    <a:pt x="477" y="21"/>
                  </a:lnTo>
                  <a:lnTo>
                    <a:pt x="469" y="15"/>
                  </a:lnTo>
                  <a:lnTo>
                    <a:pt x="469" y="28"/>
                  </a:lnTo>
                  <a:lnTo>
                    <a:pt x="469" y="49"/>
                  </a:lnTo>
                  <a:lnTo>
                    <a:pt x="462" y="56"/>
                  </a:lnTo>
                  <a:lnTo>
                    <a:pt x="444" y="56"/>
                  </a:lnTo>
                  <a:lnTo>
                    <a:pt x="437" y="49"/>
                  </a:lnTo>
                  <a:lnTo>
                    <a:pt x="437" y="28"/>
                  </a:lnTo>
                  <a:lnTo>
                    <a:pt x="444" y="21"/>
                  </a:lnTo>
                  <a:lnTo>
                    <a:pt x="462" y="21"/>
                  </a:lnTo>
                  <a:lnTo>
                    <a:pt x="469" y="28"/>
                  </a:lnTo>
                  <a:lnTo>
                    <a:pt x="469" y="15"/>
                  </a:lnTo>
                  <a:lnTo>
                    <a:pt x="467" y="13"/>
                  </a:lnTo>
                  <a:lnTo>
                    <a:pt x="439" y="13"/>
                  </a:lnTo>
                  <a:lnTo>
                    <a:pt x="427" y="23"/>
                  </a:lnTo>
                  <a:lnTo>
                    <a:pt x="427" y="55"/>
                  </a:lnTo>
                  <a:lnTo>
                    <a:pt x="439" y="64"/>
                  </a:lnTo>
                  <a:lnTo>
                    <a:pt x="467" y="64"/>
                  </a:lnTo>
                  <a:lnTo>
                    <a:pt x="477" y="56"/>
                  </a:lnTo>
                  <a:lnTo>
                    <a:pt x="479" y="55"/>
                  </a:lnTo>
                  <a:lnTo>
                    <a:pt x="479" y="23"/>
                  </a:lnTo>
                  <a:close/>
                  <a:moveTo>
                    <a:pt x="579" y="29"/>
                  </a:moveTo>
                  <a:lnTo>
                    <a:pt x="575" y="24"/>
                  </a:lnTo>
                  <a:lnTo>
                    <a:pt x="572" y="22"/>
                  </a:lnTo>
                  <a:lnTo>
                    <a:pt x="571" y="20"/>
                  </a:lnTo>
                  <a:lnTo>
                    <a:pt x="569" y="19"/>
                  </a:lnTo>
                  <a:lnTo>
                    <a:pt x="569" y="32"/>
                  </a:lnTo>
                  <a:lnTo>
                    <a:pt x="569" y="45"/>
                  </a:lnTo>
                  <a:lnTo>
                    <a:pt x="566" y="49"/>
                  </a:lnTo>
                  <a:lnTo>
                    <a:pt x="564" y="51"/>
                  </a:lnTo>
                  <a:lnTo>
                    <a:pt x="562" y="54"/>
                  </a:lnTo>
                  <a:lnTo>
                    <a:pt x="558" y="55"/>
                  </a:lnTo>
                  <a:lnTo>
                    <a:pt x="546" y="55"/>
                  </a:lnTo>
                  <a:lnTo>
                    <a:pt x="546" y="22"/>
                  </a:lnTo>
                  <a:lnTo>
                    <a:pt x="558" y="22"/>
                  </a:lnTo>
                  <a:lnTo>
                    <a:pt x="562" y="24"/>
                  </a:lnTo>
                  <a:lnTo>
                    <a:pt x="564" y="26"/>
                  </a:lnTo>
                  <a:lnTo>
                    <a:pt x="566" y="28"/>
                  </a:lnTo>
                  <a:lnTo>
                    <a:pt x="569" y="32"/>
                  </a:lnTo>
                  <a:lnTo>
                    <a:pt x="569" y="19"/>
                  </a:lnTo>
                  <a:lnTo>
                    <a:pt x="567" y="17"/>
                  </a:lnTo>
                  <a:lnTo>
                    <a:pt x="561" y="14"/>
                  </a:lnTo>
                  <a:lnTo>
                    <a:pt x="536" y="14"/>
                  </a:lnTo>
                  <a:lnTo>
                    <a:pt x="536" y="63"/>
                  </a:lnTo>
                  <a:lnTo>
                    <a:pt x="561" y="63"/>
                  </a:lnTo>
                  <a:lnTo>
                    <a:pt x="567" y="60"/>
                  </a:lnTo>
                  <a:lnTo>
                    <a:pt x="573" y="55"/>
                  </a:lnTo>
                  <a:lnTo>
                    <a:pt x="575" y="54"/>
                  </a:lnTo>
                  <a:lnTo>
                    <a:pt x="579" y="48"/>
                  </a:lnTo>
                  <a:lnTo>
                    <a:pt x="579" y="29"/>
                  </a:lnTo>
                  <a:close/>
                  <a:moveTo>
                    <a:pt x="635" y="56"/>
                  </a:moveTo>
                  <a:lnTo>
                    <a:pt x="613" y="56"/>
                  </a:lnTo>
                  <a:lnTo>
                    <a:pt x="613" y="42"/>
                  </a:lnTo>
                  <a:lnTo>
                    <a:pt x="633" y="42"/>
                  </a:lnTo>
                  <a:lnTo>
                    <a:pt x="633" y="34"/>
                  </a:lnTo>
                  <a:lnTo>
                    <a:pt x="613" y="34"/>
                  </a:lnTo>
                  <a:lnTo>
                    <a:pt x="613" y="22"/>
                  </a:lnTo>
                  <a:lnTo>
                    <a:pt x="634" y="22"/>
                  </a:lnTo>
                  <a:lnTo>
                    <a:pt x="634" y="14"/>
                  </a:lnTo>
                  <a:lnTo>
                    <a:pt x="604" y="14"/>
                  </a:lnTo>
                  <a:lnTo>
                    <a:pt x="604" y="63"/>
                  </a:lnTo>
                  <a:lnTo>
                    <a:pt x="635" y="63"/>
                  </a:lnTo>
                  <a:lnTo>
                    <a:pt x="635" y="56"/>
                  </a:lnTo>
                  <a:close/>
                  <a:moveTo>
                    <a:pt x="747" y="63"/>
                  </a:moveTo>
                  <a:lnTo>
                    <a:pt x="743" y="14"/>
                  </a:lnTo>
                  <a:lnTo>
                    <a:pt x="731" y="14"/>
                  </a:lnTo>
                  <a:lnTo>
                    <a:pt x="719" y="49"/>
                  </a:lnTo>
                  <a:lnTo>
                    <a:pt x="707" y="14"/>
                  </a:lnTo>
                  <a:lnTo>
                    <a:pt x="695" y="14"/>
                  </a:lnTo>
                  <a:lnTo>
                    <a:pt x="691" y="63"/>
                  </a:lnTo>
                  <a:lnTo>
                    <a:pt x="699" y="63"/>
                  </a:lnTo>
                  <a:lnTo>
                    <a:pt x="702" y="26"/>
                  </a:lnTo>
                  <a:lnTo>
                    <a:pt x="715" y="63"/>
                  </a:lnTo>
                  <a:lnTo>
                    <a:pt x="722" y="63"/>
                  </a:lnTo>
                  <a:lnTo>
                    <a:pt x="735" y="26"/>
                  </a:lnTo>
                  <a:lnTo>
                    <a:pt x="738" y="63"/>
                  </a:lnTo>
                  <a:lnTo>
                    <a:pt x="747" y="63"/>
                  </a:lnTo>
                  <a:close/>
                  <a:moveTo>
                    <a:pt x="782" y="14"/>
                  </a:moveTo>
                  <a:lnTo>
                    <a:pt x="773" y="14"/>
                  </a:lnTo>
                  <a:lnTo>
                    <a:pt x="773" y="63"/>
                  </a:lnTo>
                  <a:lnTo>
                    <a:pt x="782" y="63"/>
                  </a:lnTo>
                  <a:lnTo>
                    <a:pt x="782" y="14"/>
                  </a:lnTo>
                  <a:close/>
                  <a:moveTo>
                    <a:pt x="850" y="57"/>
                  </a:moveTo>
                  <a:lnTo>
                    <a:pt x="847" y="50"/>
                  </a:lnTo>
                  <a:lnTo>
                    <a:pt x="844" y="53"/>
                  </a:lnTo>
                  <a:lnTo>
                    <a:pt x="840" y="56"/>
                  </a:lnTo>
                  <a:lnTo>
                    <a:pt x="823" y="56"/>
                  </a:lnTo>
                  <a:lnTo>
                    <a:pt x="817" y="49"/>
                  </a:lnTo>
                  <a:lnTo>
                    <a:pt x="817" y="27"/>
                  </a:lnTo>
                  <a:lnTo>
                    <a:pt x="824" y="21"/>
                  </a:lnTo>
                  <a:lnTo>
                    <a:pt x="840" y="21"/>
                  </a:lnTo>
                  <a:lnTo>
                    <a:pt x="845" y="25"/>
                  </a:lnTo>
                  <a:lnTo>
                    <a:pt x="846" y="27"/>
                  </a:lnTo>
                  <a:lnTo>
                    <a:pt x="850" y="19"/>
                  </a:lnTo>
                  <a:lnTo>
                    <a:pt x="848" y="17"/>
                  </a:lnTo>
                  <a:lnTo>
                    <a:pt x="842" y="13"/>
                  </a:lnTo>
                  <a:lnTo>
                    <a:pt x="818" y="13"/>
                  </a:lnTo>
                  <a:lnTo>
                    <a:pt x="807" y="23"/>
                  </a:lnTo>
                  <a:lnTo>
                    <a:pt x="807" y="54"/>
                  </a:lnTo>
                  <a:lnTo>
                    <a:pt x="818" y="64"/>
                  </a:lnTo>
                  <a:lnTo>
                    <a:pt x="833" y="64"/>
                  </a:lnTo>
                  <a:lnTo>
                    <a:pt x="842" y="64"/>
                  </a:lnTo>
                  <a:lnTo>
                    <a:pt x="848" y="60"/>
                  </a:lnTo>
                  <a:lnTo>
                    <a:pt x="850" y="57"/>
                  </a:lnTo>
                  <a:close/>
                  <a:moveTo>
                    <a:pt x="916" y="14"/>
                  </a:moveTo>
                  <a:lnTo>
                    <a:pt x="907" y="14"/>
                  </a:lnTo>
                  <a:lnTo>
                    <a:pt x="907" y="34"/>
                  </a:lnTo>
                  <a:lnTo>
                    <a:pt x="884" y="34"/>
                  </a:lnTo>
                  <a:lnTo>
                    <a:pt x="884" y="14"/>
                  </a:lnTo>
                  <a:lnTo>
                    <a:pt x="875" y="14"/>
                  </a:lnTo>
                  <a:lnTo>
                    <a:pt x="875" y="63"/>
                  </a:lnTo>
                  <a:lnTo>
                    <a:pt x="884" y="63"/>
                  </a:lnTo>
                  <a:lnTo>
                    <a:pt x="884" y="42"/>
                  </a:lnTo>
                  <a:lnTo>
                    <a:pt x="907" y="42"/>
                  </a:lnTo>
                  <a:lnTo>
                    <a:pt x="907" y="63"/>
                  </a:lnTo>
                  <a:lnTo>
                    <a:pt x="916" y="63"/>
                  </a:lnTo>
                  <a:lnTo>
                    <a:pt x="916" y="14"/>
                  </a:lnTo>
                  <a:close/>
                  <a:moveTo>
                    <a:pt x="993" y="23"/>
                  </a:moveTo>
                  <a:lnTo>
                    <a:pt x="991" y="21"/>
                  </a:lnTo>
                  <a:lnTo>
                    <a:pt x="983" y="15"/>
                  </a:lnTo>
                  <a:lnTo>
                    <a:pt x="983" y="28"/>
                  </a:lnTo>
                  <a:lnTo>
                    <a:pt x="983" y="49"/>
                  </a:lnTo>
                  <a:lnTo>
                    <a:pt x="976" y="56"/>
                  </a:lnTo>
                  <a:lnTo>
                    <a:pt x="958" y="56"/>
                  </a:lnTo>
                  <a:lnTo>
                    <a:pt x="951" y="49"/>
                  </a:lnTo>
                  <a:lnTo>
                    <a:pt x="951" y="28"/>
                  </a:lnTo>
                  <a:lnTo>
                    <a:pt x="958" y="21"/>
                  </a:lnTo>
                  <a:lnTo>
                    <a:pt x="976" y="21"/>
                  </a:lnTo>
                  <a:lnTo>
                    <a:pt x="983" y="28"/>
                  </a:lnTo>
                  <a:lnTo>
                    <a:pt x="983" y="15"/>
                  </a:lnTo>
                  <a:lnTo>
                    <a:pt x="981" y="13"/>
                  </a:lnTo>
                  <a:lnTo>
                    <a:pt x="953" y="13"/>
                  </a:lnTo>
                  <a:lnTo>
                    <a:pt x="941" y="23"/>
                  </a:lnTo>
                  <a:lnTo>
                    <a:pt x="941" y="55"/>
                  </a:lnTo>
                  <a:lnTo>
                    <a:pt x="953" y="64"/>
                  </a:lnTo>
                  <a:lnTo>
                    <a:pt x="981" y="64"/>
                  </a:lnTo>
                  <a:lnTo>
                    <a:pt x="991" y="56"/>
                  </a:lnTo>
                  <a:lnTo>
                    <a:pt x="993" y="55"/>
                  </a:lnTo>
                  <a:lnTo>
                    <a:pt x="993" y="23"/>
                  </a:lnTo>
                  <a:close/>
                  <a:moveTo>
                    <a:pt x="1059" y="63"/>
                  </a:moveTo>
                  <a:lnTo>
                    <a:pt x="1055" y="52"/>
                  </a:lnTo>
                  <a:lnTo>
                    <a:pt x="1052" y="44"/>
                  </a:lnTo>
                  <a:lnTo>
                    <a:pt x="1044" y="25"/>
                  </a:lnTo>
                  <a:lnTo>
                    <a:pt x="1042" y="21"/>
                  </a:lnTo>
                  <a:lnTo>
                    <a:pt x="1042" y="44"/>
                  </a:lnTo>
                  <a:lnTo>
                    <a:pt x="1028" y="44"/>
                  </a:lnTo>
                  <a:lnTo>
                    <a:pt x="1035" y="25"/>
                  </a:lnTo>
                  <a:lnTo>
                    <a:pt x="1042" y="44"/>
                  </a:lnTo>
                  <a:lnTo>
                    <a:pt x="1042" y="21"/>
                  </a:lnTo>
                  <a:lnTo>
                    <a:pt x="1040" y="14"/>
                  </a:lnTo>
                  <a:lnTo>
                    <a:pt x="1031" y="14"/>
                  </a:lnTo>
                  <a:lnTo>
                    <a:pt x="1011" y="63"/>
                  </a:lnTo>
                  <a:lnTo>
                    <a:pt x="1021" y="63"/>
                  </a:lnTo>
                  <a:lnTo>
                    <a:pt x="1025" y="52"/>
                  </a:lnTo>
                  <a:lnTo>
                    <a:pt x="1045" y="52"/>
                  </a:lnTo>
                  <a:lnTo>
                    <a:pt x="1049" y="63"/>
                  </a:lnTo>
                  <a:lnTo>
                    <a:pt x="1059" y="63"/>
                  </a:lnTo>
                  <a:close/>
                  <a:moveTo>
                    <a:pt x="1121" y="57"/>
                  </a:moveTo>
                  <a:lnTo>
                    <a:pt x="1118" y="50"/>
                  </a:lnTo>
                  <a:lnTo>
                    <a:pt x="1115" y="53"/>
                  </a:lnTo>
                  <a:lnTo>
                    <a:pt x="1110" y="56"/>
                  </a:lnTo>
                  <a:lnTo>
                    <a:pt x="1094" y="56"/>
                  </a:lnTo>
                  <a:lnTo>
                    <a:pt x="1087" y="49"/>
                  </a:lnTo>
                  <a:lnTo>
                    <a:pt x="1087" y="27"/>
                  </a:lnTo>
                  <a:lnTo>
                    <a:pt x="1095" y="21"/>
                  </a:lnTo>
                  <a:lnTo>
                    <a:pt x="1110" y="21"/>
                  </a:lnTo>
                  <a:lnTo>
                    <a:pt x="1116" y="25"/>
                  </a:lnTo>
                  <a:lnTo>
                    <a:pt x="1117" y="27"/>
                  </a:lnTo>
                  <a:lnTo>
                    <a:pt x="1120" y="19"/>
                  </a:lnTo>
                  <a:lnTo>
                    <a:pt x="1118" y="17"/>
                  </a:lnTo>
                  <a:lnTo>
                    <a:pt x="1113" y="13"/>
                  </a:lnTo>
                  <a:lnTo>
                    <a:pt x="1089" y="13"/>
                  </a:lnTo>
                  <a:lnTo>
                    <a:pt x="1078" y="23"/>
                  </a:lnTo>
                  <a:lnTo>
                    <a:pt x="1078" y="54"/>
                  </a:lnTo>
                  <a:lnTo>
                    <a:pt x="1089" y="64"/>
                  </a:lnTo>
                  <a:lnTo>
                    <a:pt x="1103" y="64"/>
                  </a:lnTo>
                  <a:lnTo>
                    <a:pt x="1113" y="64"/>
                  </a:lnTo>
                  <a:lnTo>
                    <a:pt x="1118" y="60"/>
                  </a:lnTo>
                  <a:lnTo>
                    <a:pt x="1121" y="57"/>
                  </a:lnTo>
                  <a:close/>
                  <a:moveTo>
                    <a:pt x="1175" y="0"/>
                  </a:moveTo>
                  <a:lnTo>
                    <a:pt x="1167" y="0"/>
                  </a:lnTo>
                  <a:lnTo>
                    <a:pt x="1161" y="11"/>
                  </a:lnTo>
                  <a:lnTo>
                    <a:pt x="1167" y="11"/>
                  </a:lnTo>
                  <a:lnTo>
                    <a:pt x="1175" y="0"/>
                  </a:lnTo>
                  <a:close/>
                  <a:moveTo>
                    <a:pt x="1188" y="63"/>
                  </a:moveTo>
                  <a:lnTo>
                    <a:pt x="1184" y="52"/>
                  </a:lnTo>
                  <a:lnTo>
                    <a:pt x="1181" y="44"/>
                  </a:lnTo>
                  <a:lnTo>
                    <a:pt x="1173" y="25"/>
                  </a:lnTo>
                  <a:lnTo>
                    <a:pt x="1171" y="21"/>
                  </a:lnTo>
                  <a:lnTo>
                    <a:pt x="1171" y="44"/>
                  </a:lnTo>
                  <a:lnTo>
                    <a:pt x="1157" y="44"/>
                  </a:lnTo>
                  <a:lnTo>
                    <a:pt x="1164" y="25"/>
                  </a:lnTo>
                  <a:lnTo>
                    <a:pt x="1171" y="44"/>
                  </a:lnTo>
                  <a:lnTo>
                    <a:pt x="1171" y="21"/>
                  </a:lnTo>
                  <a:lnTo>
                    <a:pt x="1169" y="14"/>
                  </a:lnTo>
                  <a:lnTo>
                    <a:pt x="1160" y="14"/>
                  </a:lnTo>
                  <a:lnTo>
                    <a:pt x="1140" y="63"/>
                  </a:lnTo>
                  <a:lnTo>
                    <a:pt x="1150" y="63"/>
                  </a:lnTo>
                  <a:lnTo>
                    <a:pt x="1154" y="52"/>
                  </a:lnTo>
                  <a:lnTo>
                    <a:pt x="1174" y="52"/>
                  </a:lnTo>
                  <a:lnTo>
                    <a:pt x="1178" y="63"/>
                  </a:lnTo>
                  <a:lnTo>
                    <a:pt x="1188" y="63"/>
                  </a:lnTo>
                  <a:close/>
                  <a:moveTo>
                    <a:pt x="1254" y="14"/>
                  </a:moveTo>
                  <a:lnTo>
                    <a:pt x="1245" y="14"/>
                  </a:lnTo>
                  <a:lnTo>
                    <a:pt x="1245" y="50"/>
                  </a:lnTo>
                  <a:lnTo>
                    <a:pt x="1229" y="27"/>
                  </a:lnTo>
                  <a:lnTo>
                    <a:pt x="1221" y="14"/>
                  </a:lnTo>
                  <a:lnTo>
                    <a:pt x="1211" y="14"/>
                  </a:lnTo>
                  <a:lnTo>
                    <a:pt x="1211" y="63"/>
                  </a:lnTo>
                  <a:lnTo>
                    <a:pt x="1220" y="63"/>
                  </a:lnTo>
                  <a:lnTo>
                    <a:pt x="1220" y="27"/>
                  </a:lnTo>
                  <a:lnTo>
                    <a:pt x="1245" y="63"/>
                  </a:lnTo>
                  <a:lnTo>
                    <a:pt x="1254" y="63"/>
                  </a:lnTo>
                  <a:lnTo>
                    <a:pt x="1254" y="50"/>
                  </a:lnTo>
                  <a:lnTo>
                    <a:pt x="1254" y="14"/>
                  </a:lnTo>
                  <a:close/>
                </a:path>
              </a:pathLst>
            </a:custGeom>
            <a:solidFill>
              <a:srgbClr val="798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MX" dirty="0"/>
            </a:p>
          </p:txBody>
        </p:sp>
      </p:grpSp>
      <p:pic>
        <p:nvPicPr>
          <p:cNvPr id="307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62" y="619692"/>
            <a:ext cx="1027113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4"/>
          <p:cNvSpPr>
            <a:spLocks/>
          </p:cNvSpPr>
          <p:nvPr/>
        </p:nvSpPr>
        <p:spPr bwMode="auto">
          <a:xfrm>
            <a:off x="2048022" y="1005028"/>
            <a:ext cx="1095375" cy="45085"/>
          </a:xfrm>
          <a:custGeom>
            <a:avLst/>
            <a:gdLst>
              <a:gd name="T0" fmla="+- 0 7248 7248"/>
              <a:gd name="T1" fmla="*/ T0 w 1055"/>
              <a:gd name="T2" fmla="+- 0 3963 3962"/>
              <a:gd name="T3" fmla="*/ 3963 h 60"/>
              <a:gd name="T4" fmla="+- 0 7286 7248"/>
              <a:gd name="T5" fmla="*/ T4 w 1055"/>
              <a:gd name="T6" fmla="+- 0 4009 3962"/>
              <a:gd name="T7" fmla="*/ 4009 h 60"/>
              <a:gd name="T8" fmla="+- 0 7349 7248"/>
              <a:gd name="T9" fmla="*/ T8 w 1055"/>
              <a:gd name="T10" fmla="+- 0 3996 3962"/>
              <a:gd name="T11" fmla="*/ 3996 h 60"/>
              <a:gd name="T12" fmla="+- 0 7342 7248"/>
              <a:gd name="T13" fmla="*/ T12 w 1055"/>
              <a:gd name="T14" fmla="+- 0 3970 3962"/>
              <a:gd name="T15" fmla="*/ 3970 h 60"/>
              <a:gd name="T16" fmla="+- 0 7310 7248"/>
              <a:gd name="T17" fmla="*/ T16 w 1055"/>
              <a:gd name="T18" fmla="+- 0 4001 3962"/>
              <a:gd name="T19" fmla="*/ 4001 h 60"/>
              <a:gd name="T20" fmla="+- 0 7421 7248"/>
              <a:gd name="T21" fmla="*/ T20 w 1055"/>
              <a:gd name="T22" fmla="+- 0 3963 3962"/>
              <a:gd name="T23" fmla="*/ 3963 h 60"/>
              <a:gd name="T24" fmla="+- 0 7381 7248"/>
              <a:gd name="T25" fmla="*/ T24 w 1055"/>
              <a:gd name="T26" fmla="+- 0 4009 3962"/>
              <a:gd name="T27" fmla="*/ 4009 h 60"/>
              <a:gd name="T28" fmla="+- 0 7421 7248"/>
              <a:gd name="T29" fmla="*/ T28 w 1055"/>
              <a:gd name="T30" fmla="+- 0 3963 3962"/>
              <a:gd name="T31" fmla="*/ 3963 h 60"/>
              <a:gd name="T32" fmla="+- 0 7456 7248"/>
              <a:gd name="T33" fmla="*/ T32 w 1055"/>
              <a:gd name="T34" fmla="+- 0 3981 3962"/>
              <a:gd name="T35" fmla="*/ 3981 h 60"/>
              <a:gd name="T36" fmla="+- 0 7476 7248"/>
              <a:gd name="T37" fmla="*/ T36 w 1055"/>
              <a:gd name="T38" fmla="+- 0 4009 3962"/>
              <a:gd name="T39" fmla="*/ 4009 h 60"/>
              <a:gd name="T40" fmla="+- 0 7507 7248"/>
              <a:gd name="T41" fmla="*/ T40 w 1055"/>
              <a:gd name="T42" fmla="+- 0 3971 3962"/>
              <a:gd name="T43" fmla="*/ 3971 h 60"/>
              <a:gd name="T44" fmla="+- 0 7526 7248"/>
              <a:gd name="T45" fmla="*/ T44 w 1055"/>
              <a:gd name="T46" fmla="+- 0 3965 3962"/>
              <a:gd name="T47" fmla="*/ 3965 h 60"/>
              <a:gd name="T48" fmla="+- 0 7518 7248"/>
              <a:gd name="T49" fmla="*/ T48 w 1055"/>
              <a:gd name="T50" fmla="+- 0 3991 3962"/>
              <a:gd name="T51" fmla="*/ 3991 h 60"/>
              <a:gd name="T52" fmla="+- 0 7501 7248"/>
              <a:gd name="T53" fmla="*/ T52 w 1055"/>
              <a:gd name="T54" fmla="+- 0 3996 3962"/>
              <a:gd name="T55" fmla="*/ 3996 h 60"/>
              <a:gd name="T56" fmla="+- 0 7529 7248"/>
              <a:gd name="T57" fmla="*/ T56 w 1055"/>
              <a:gd name="T58" fmla="+- 0 3995 3962"/>
              <a:gd name="T59" fmla="*/ 3995 h 60"/>
              <a:gd name="T60" fmla="+- 0 7560 7248"/>
              <a:gd name="T61" fmla="*/ T60 w 1055"/>
              <a:gd name="T62" fmla="+- 0 4009 3962"/>
              <a:gd name="T63" fmla="*/ 4009 h 60"/>
              <a:gd name="T64" fmla="+- 0 7603 7248"/>
              <a:gd name="T65" fmla="*/ T64 w 1055"/>
              <a:gd name="T66" fmla="+- 0 3963 3962"/>
              <a:gd name="T67" fmla="*/ 3963 h 60"/>
              <a:gd name="T68" fmla="+- 0 7671 7248"/>
              <a:gd name="T69" fmla="*/ T68 w 1055"/>
              <a:gd name="T70" fmla="+- 0 3970 3962"/>
              <a:gd name="T71" fmla="*/ 3970 h 60"/>
              <a:gd name="T72" fmla="+- 0 7663 7248"/>
              <a:gd name="T73" fmla="*/ T72 w 1055"/>
              <a:gd name="T74" fmla="+- 0 3998 3962"/>
              <a:gd name="T75" fmla="*/ 3998 h 60"/>
              <a:gd name="T76" fmla="+- 0 7661 7248"/>
              <a:gd name="T77" fmla="*/ T76 w 1055"/>
              <a:gd name="T78" fmla="+- 0 3972 3962"/>
              <a:gd name="T79" fmla="*/ 3972 h 60"/>
              <a:gd name="T80" fmla="+- 0 7660 7248"/>
              <a:gd name="T81" fmla="*/ T80 w 1055"/>
              <a:gd name="T82" fmla="+- 0 3963 3962"/>
              <a:gd name="T83" fmla="*/ 3963 h 60"/>
              <a:gd name="T84" fmla="+- 0 7673 7248"/>
              <a:gd name="T85" fmla="*/ T84 w 1055"/>
              <a:gd name="T86" fmla="+- 0 4000 3962"/>
              <a:gd name="T87" fmla="*/ 4000 h 60"/>
              <a:gd name="T88" fmla="+- 0 7724 7248"/>
              <a:gd name="T89" fmla="*/ T88 w 1055"/>
              <a:gd name="T90" fmla="+- 0 3973 3962"/>
              <a:gd name="T91" fmla="*/ 3973 h 60"/>
              <a:gd name="T92" fmla="+- 0 7723 7248"/>
              <a:gd name="T93" fmla="*/ T92 w 1055"/>
              <a:gd name="T94" fmla="+- 0 3969 3962"/>
              <a:gd name="T95" fmla="*/ 3969 h 60"/>
              <a:gd name="T96" fmla="+- 0 7725 7248"/>
              <a:gd name="T97" fmla="*/ T96 w 1055"/>
              <a:gd name="T98" fmla="+- 0 3998 3962"/>
              <a:gd name="T99" fmla="*/ 3998 h 60"/>
              <a:gd name="T100" fmla="+- 0 7792 7248"/>
              <a:gd name="T101" fmla="*/ T100 w 1055"/>
              <a:gd name="T102" fmla="+- 0 3969 3962"/>
              <a:gd name="T103" fmla="*/ 3969 h 60"/>
              <a:gd name="T104" fmla="+- 0 7780 7248"/>
              <a:gd name="T105" fmla="*/ T104 w 1055"/>
              <a:gd name="T106" fmla="+- 0 4001 3962"/>
              <a:gd name="T107" fmla="*/ 4001 h 60"/>
              <a:gd name="T108" fmla="+- 0 7788 7248"/>
              <a:gd name="T109" fmla="*/ T108 w 1055"/>
              <a:gd name="T110" fmla="+- 0 3976 3962"/>
              <a:gd name="T111" fmla="*/ 3976 h 60"/>
              <a:gd name="T112" fmla="+- 0 7760 7248"/>
              <a:gd name="T113" fmla="*/ T112 w 1055"/>
              <a:gd name="T114" fmla="+- 0 4009 3962"/>
              <a:gd name="T115" fmla="*/ 4009 h 60"/>
              <a:gd name="T116" fmla="+- 0 7799 7248"/>
              <a:gd name="T117" fmla="*/ T116 w 1055"/>
              <a:gd name="T118" fmla="+- 0 3977 3962"/>
              <a:gd name="T119" fmla="*/ 3977 h 60"/>
              <a:gd name="T120" fmla="+- 0 7863 7248"/>
              <a:gd name="T121" fmla="*/ T120 w 1055"/>
              <a:gd name="T122" fmla="+- 0 3990 3962"/>
              <a:gd name="T123" fmla="*/ 3990 h 60"/>
              <a:gd name="T124" fmla="+- 0 7934 7248"/>
              <a:gd name="T125" fmla="*/ T124 w 1055"/>
              <a:gd name="T126" fmla="+- 0 3963 3962"/>
              <a:gd name="T127" fmla="*/ 3963 h 60"/>
              <a:gd name="T128" fmla="+- 0 7968 7248"/>
              <a:gd name="T129" fmla="*/ T128 w 1055"/>
              <a:gd name="T130" fmla="+- 0 3970 3962"/>
              <a:gd name="T131" fmla="*/ 3970 h 60"/>
              <a:gd name="T132" fmla="+- 0 8021 7248"/>
              <a:gd name="T133" fmla="*/ T132 w 1055"/>
              <a:gd name="T134" fmla="+- 0 3984 3962"/>
              <a:gd name="T135" fmla="*/ 3984 h 60"/>
              <a:gd name="T136" fmla="+- 0 8012 7248"/>
              <a:gd name="T137" fmla="*/ T136 w 1055"/>
              <a:gd name="T138" fmla="+- 0 3964 3962"/>
              <a:gd name="T139" fmla="*/ 3964 h 60"/>
              <a:gd name="T140" fmla="+- 0 7998 7248"/>
              <a:gd name="T141" fmla="*/ T140 w 1055"/>
              <a:gd name="T142" fmla="+- 0 3983 3962"/>
              <a:gd name="T143" fmla="*/ 3983 h 60"/>
              <a:gd name="T144" fmla="+- 0 8012 7248"/>
              <a:gd name="T145" fmla="*/ T144 w 1055"/>
              <a:gd name="T146" fmla="+- 0 3974 3962"/>
              <a:gd name="T147" fmla="*/ 3974 h 60"/>
              <a:gd name="T148" fmla="+- 0 7998 7248"/>
              <a:gd name="T149" fmla="*/ T148 w 1055"/>
              <a:gd name="T150" fmla="+- 0 3990 3962"/>
              <a:gd name="T151" fmla="*/ 3990 h 60"/>
              <a:gd name="T152" fmla="+- 0 8077 7248"/>
              <a:gd name="T153" fmla="*/ T152 w 1055"/>
              <a:gd name="T154" fmla="+- 0 3991 3962"/>
              <a:gd name="T155" fmla="*/ 3991 h 60"/>
              <a:gd name="T156" fmla="+- 0 8068 7248"/>
              <a:gd name="T157" fmla="*/ T156 w 1055"/>
              <a:gd name="T158" fmla="+- 0 3991 3962"/>
              <a:gd name="T159" fmla="*/ 3991 h 60"/>
              <a:gd name="T160" fmla="+- 0 8052 7248"/>
              <a:gd name="T161" fmla="*/ T160 w 1055"/>
              <a:gd name="T162" fmla="+- 0 3998 3962"/>
              <a:gd name="T163" fmla="*/ 3998 h 60"/>
              <a:gd name="T164" fmla="+- 0 8134 7248"/>
              <a:gd name="T165" fmla="*/ T164 w 1055"/>
              <a:gd name="T166" fmla="+- 0 3986 3962"/>
              <a:gd name="T167" fmla="*/ 3986 h 60"/>
              <a:gd name="T168" fmla="+- 0 8123 7248"/>
              <a:gd name="T169" fmla="*/ T168 w 1055"/>
              <a:gd name="T170" fmla="+- 0 4002 3962"/>
              <a:gd name="T171" fmla="*/ 4002 h 60"/>
              <a:gd name="T172" fmla="+- 0 8128 7248"/>
              <a:gd name="T173" fmla="*/ T172 w 1055"/>
              <a:gd name="T174" fmla="+- 0 3991 3962"/>
              <a:gd name="T175" fmla="*/ 3991 h 60"/>
              <a:gd name="T176" fmla="+- 0 8133 7248"/>
              <a:gd name="T177" fmla="*/ T176 w 1055"/>
              <a:gd name="T178" fmla="+- 0 3982 3962"/>
              <a:gd name="T179" fmla="*/ 3982 h 60"/>
              <a:gd name="T180" fmla="+- 0 8127 7248"/>
              <a:gd name="T181" fmla="*/ T180 w 1055"/>
              <a:gd name="T182" fmla="+- 0 3972 3962"/>
              <a:gd name="T183" fmla="*/ 3972 h 60"/>
              <a:gd name="T184" fmla="+- 0 8114 7248"/>
              <a:gd name="T185" fmla="*/ T184 w 1055"/>
              <a:gd name="T186" fmla="+- 0 3970 3962"/>
              <a:gd name="T187" fmla="*/ 3970 h 60"/>
              <a:gd name="T188" fmla="+- 0 8105 7248"/>
              <a:gd name="T189" fmla="*/ T188 w 1055"/>
              <a:gd name="T190" fmla="+- 0 3963 3962"/>
              <a:gd name="T191" fmla="*/ 3963 h 60"/>
              <a:gd name="T192" fmla="+- 0 8138 7248"/>
              <a:gd name="T193" fmla="*/ T192 w 1055"/>
              <a:gd name="T194" fmla="+- 0 4001 3962"/>
              <a:gd name="T195" fmla="*/ 4001 h 60"/>
              <a:gd name="T196" fmla="+- 0 8185 7248"/>
              <a:gd name="T197" fmla="*/ T196 w 1055"/>
              <a:gd name="T198" fmla="+- 0 3969 3962"/>
              <a:gd name="T199" fmla="*/ 3969 h 60"/>
              <a:gd name="T200" fmla="+- 0 8183 7248"/>
              <a:gd name="T201" fmla="*/ T200 w 1055"/>
              <a:gd name="T202" fmla="+- 0 3963 3962"/>
              <a:gd name="T203" fmla="*/ 3963 h 60"/>
              <a:gd name="T204" fmla="+- 0 8192 7248"/>
              <a:gd name="T205" fmla="*/ T204 w 1055"/>
              <a:gd name="T206" fmla="+- 0 4009 3962"/>
              <a:gd name="T207" fmla="*/ 4009 h 60"/>
              <a:gd name="T208" fmla="+- 0 8219 7248"/>
              <a:gd name="T209" fmla="*/ T208 w 1055"/>
              <a:gd name="T210" fmla="+- 0 4015 3962"/>
              <a:gd name="T211" fmla="*/ 4015 h 60"/>
              <a:gd name="T212" fmla="+- 0 8218 7248"/>
              <a:gd name="T213" fmla="*/ T212 w 1055"/>
              <a:gd name="T214" fmla="+- 0 4022 3962"/>
              <a:gd name="T215" fmla="*/ 4022 h 60"/>
              <a:gd name="T216" fmla="+- 0 8303 7248"/>
              <a:gd name="T217" fmla="*/ T216 w 1055"/>
              <a:gd name="T218" fmla="+- 0 3971 3962"/>
              <a:gd name="T219" fmla="*/ 3971 h 60"/>
              <a:gd name="T220" fmla="+- 0 8270 7248"/>
              <a:gd name="T221" fmla="*/ T220 w 1055"/>
              <a:gd name="T222" fmla="+- 0 4002 3962"/>
              <a:gd name="T223" fmla="*/ 4002 h 60"/>
              <a:gd name="T224" fmla="+- 0 8294 7248"/>
              <a:gd name="T225" fmla="*/ T224 w 1055"/>
              <a:gd name="T226" fmla="+- 0 3964 3962"/>
              <a:gd name="T227" fmla="*/ 3964 h 60"/>
              <a:gd name="T228" fmla="+- 0 8292 7248"/>
              <a:gd name="T229" fmla="*/ T228 w 1055"/>
              <a:gd name="T230" fmla="+- 0 4009 3962"/>
              <a:gd name="T231" fmla="*/ 4009 h 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055" h="60">
                <a:moveTo>
                  <a:pt x="38" y="1"/>
                </a:moveTo>
                <a:lnTo>
                  <a:pt x="30" y="1"/>
                </a:lnTo>
                <a:lnTo>
                  <a:pt x="30" y="19"/>
                </a:lnTo>
                <a:lnTo>
                  <a:pt x="8" y="19"/>
                </a:lnTo>
                <a:lnTo>
                  <a:pt x="8" y="1"/>
                </a:lnTo>
                <a:lnTo>
                  <a:pt x="0" y="1"/>
                </a:lnTo>
                <a:lnTo>
                  <a:pt x="0" y="47"/>
                </a:lnTo>
                <a:lnTo>
                  <a:pt x="8" y="47"/>
                </a:lnTo>
                <a:lnTo>
                  <a:pt x="8" y="26"/>
                </a:lnTo>
                <a:lnTo>
                  <a:pt x="30" y="26"/>
                </a:lnTo>
                <a:lnTo>
                  <a:pt x="30" y="47"/>
                </a:lnTo>
                <a:lnTo>
                  <a:pt x="38" y="47"/>
                </a:lnTo>
                <a:lnTo>
                  <a:pt x="38" y="1"/>
                </a:lnTo>
                <a:close/>
                <a:moveTo>
                  <a:pt x="110" y="9"/>
                </a:moveTo>
                <a:lnTo>
                  <a:pt x="108" y="8"/>
                </a:lnTo>
                <a:lnTo>
                  <a:pt x="101" y="2"/>
                </a:lnTo>
                <a:lnTo>
                  <a:pt x="101" y="14"/>
                </a:lnTo>
                <a:lnTo>
                  <a:pt x="101" y="34"/>
                </a:lnTo>
                <a:lnTo>
                  <a:pt x="94" y="40"/>
                </a:lnTo>
                <a:lnTo>
                  <a:pt x="77" y="40"/>
                </a:lnTo>
                <a:lnTo>
                  <a:pt x="71" y="34"/>
                </a:lnTo>
                <a:lnTo>
                  <a:pt x="71" y="14"/>
                </a:lnTo>
                <a:lnTo>
                  <a:pt x="77" y="8"/>
                </a:lnTo>
                <a:lnTo>
                  <a:pt x="94" y="8"/>
                </a:lnTo>
                <a:lnTo>
                  <a:pt x="101" y="14"/>
                </a:lnTo>
                <a:lnTo>
                  <a:pt x="101" y="2"/>
                </a:lnTo>
                <a:lnTo>
                  <a:pt x="99" y="0"/>
                </a:lnTo>
                <a:lnTo>
                  <a:pt x="72" y="0"/>
                </a:lnTo>
                <a:lnTo>
                  <a:pt x="62" y="9"/>
                </a:lnTo>
                <a:lnTo>
                  <a:pt x="62" y="39"/>
                </a:lnTo>
                <a:lnTo>
                  <a:pt x="72" y="47"/>
                </a:lnTo>
                <a:lnTo>
                  <a:pt x="99" y="47"/>
                </a:lnTo>
                <a:lnTo>
                  <a:pt x="108" y="40"/>
                </a:lnTo>
                <a:lnTo>
                  <a:pt x="110" y="39"/>
                </a:lnTo>
                <a:lnTo>
                  <a:pt x="110" y="9"/>
                </a:lnTo>
                <a:close/>
                <a:moveTo>
                  <a:pt x="173" y="1"/>
                </a:moveTo>
                <a:lnTo>
                  <a:pt x="165" y="1"/>
                </a:lnTo>
                <a:lnTo>
                  <a:pt x="165" y="34"/>
                </a:lnTo>
                <a:lnTo>
                  <a:pt x="150" y="13"/>
                </a:lnTo>
                <a:lnTo>
                  <a:pt x="142" y="1"/>
                </a:lnTo>
                <a:lnTo>
                  <a:pt x="133" y="1"/>
                </a:lnTo>
                <a:lnTo>
                  <a:pt x="133" y="47"/>
                </a:lnTo>
                <a:lnTo>
                  <a:pt x="141" y="47"/>
                </a:lnTo>
                <a:lnTo>
                  <a:pt x="141" y="13"/>
                </a:lnTo>
                <a:lnTo>
                  <a:pt x="165" y="47"/>
                </a:lnTo>
                <a:lnTo>
                  <a:pt x="173" y="47"/>
                </a:lnTo>
                <a:lnTo>
                  <a:pt x="173" y="34"/>
                </a:lnTo>
                <a:lnTo>
                  <a:pt x="173" y="1"/>
                </a:lnTo>
                <a:close/>
                <a:moveTo>
                  <a:pt x="228" y="40"/>
                </a:moveTo>
                <a:lnTo>
                  <a:pt x="208" y="40"/>
                </a:lnTo>
                <a:lnTo>
                  <a:pt x="208" y="27"/>
                </a:lnTo>
                <a:lnTo>
                  <a:pt x="226" y="27"/>
                </a:lnTo>
                <a:lnTo>
                  <a:pt x="226" y="19"/>
                </a:lnTo>
                <a:lnTo>
                  <a:pt x="208" y="19"/>
                </a:lnTo>
                <a:lnTo>
                  <a:pt x="208" y="8"/>
                </a:lnTo>
                <a:lnTo>
                  <a:pt x="227" y="8"/>
                </a:lnTo>
                <a:lnTo>
                  <a:pt x="227" y="1"/>
                </a:lnTo>
                <a:lnTo>
                  <a:pt x="199" y="1"/>
                </a:lnTo>
                <a:lnTo>
                  <a:pt x="199" y="47"/>
                </a:lnTo>
                <a:lnTo>
                  <a:pt x="228" y="47"/>
                </a:lnTo>
                <a:lnTo>
                  <a:pt x="228" y="40"/>
                </a:lnTo>
                <a:close/>
                <a:moveTo>
                  <a:pt x="281" y="28"/>
                </a:moveTo>
                <a:lnTo>
                  <a:pt x="279" y="24"/>
                </a:lnTo>
                <a:lnTo>
                  <a:pt x="265" y="18"/>
                </a:lnTo>
                <a:lnTo>
                  <a:pt x="259" y="16"/>
                </a:lnTo>
                <a:lnTo>
                  <a:pt x="259" y="9"/>
                </a:lnTo>
                <a:lnTo>
                  <a:pt x="262" y="7"/>
                </a:lnTo>
                <a:lnTo>
                  <a:pt x="270" y="7"/>
                </a:lnTo>
                <a:lnTo>
                  <a:pt x="274" y="9"/>
                </a:lnTo>
                <a:lnTo>
                  <a:pt x="277" y="12"/>
                </a:lnTo>
                <a:lnTo>
                  <a:pt x="281" y="6"/>
                </a:lnTo>
                <a:lnTo>
                  <a:pt x="278" y="3"/>
                </a:lnTo>
                <a:lnTo>
                  <a:pt x="273" y="0"/>
                </a:lnTo>
                <a:lnTo>
                  <a:pt x="257" y="0"/>
                </a:lnTo>
                <a:lnTo>
                  <a:pt x="251" y="6"/>
                </a:lnTo>
                <a:lnTo>
                  <a:pt x="251" y="19"/>
                </a:lnTo>
                <a:lnTo>
                  <a:pt x="254" y="23"/>
                </a:lnTo>
                <a:lnTo>
                  <a:pt x="270" y="29"/>
                </a:lnTo>
                <a:lnTo>
                  <a:pt x="273" y="31"/>
                </a:lnTo>
                <a:lnTo>
                  <a:pt x="273" y="38"/>
                </a:lnTo>
                <a:lnTo>
                  <a:pt x="270" y="40"/>
                </a:lnTo>
                <a:lnTo>
                  <a:pt x="261" y="40"/>
                </a:lnTo>
                <a:lnTo>
                  <a:pt x="257" y="38"/>
                </a:lnTo>
                <a:lnTo>
                  <a:pt x="253" y="34"/>
                </a:lnTo>
                <a:lnTo>
                  <a:pt x="249" y="40"/>
                </a:lnTo>
                <a:lnTo>
                  <a:pt x="252" y="44"/>
                </a:lnTo>
                <a:lnTo>
                  <a:pt x="258" y="47"/>
                </a:lnTo>
                <a:lnTo>
                  <a:pt x="275" y="47"/>
                </a:lnTo>
                <a:lnTo>
                  <a:pt x="281" y="42"/>
                </a:lnTo>
                <a:lnTo>
                  <a:pt x="281" y="33"/>
                </a:lnTo>
                <a:lnTo>
                  <a:pt x="281" y="28"/>
                </a:lnTo>
                <a:close/>
                <a:moveTo>
                  <a:pt x="333" y="1"/>
                </a:moveTo>
                <a:lnTo>
                  <a:pt x="300" y="1"/>
                </a:lnTo>
                <a:lnTo>
                  <a:pt x="300" y="8"/>
                </a:lnTo>
                <a:lnTo>
                  <a:pt x="312" y="8"/>
                </a:lnTo>
                <a:lnTo>
                  <a:pt x="312" y="47"/>
                </a:lnTo>
                <a:lnTo>
                  <a:pt x="321" y="47"/>
                </a:lnTo>
                <a:lnTo>
                  <a:pt x="321" y="8"/>
                </a:lnTo>
                <a:lnTo>
                  <a:pt x="333" y="8"/>
                </a:lnTo>
                <a:lnTo>
                  <a:pt x="333" y="1"/>
                </a:lnTo>
                <a:close/>
                <a:moveTo>
                  <a:pt x="364" y="1"/>
                </a:moveTo>
                <a:lnTo>
                  <a:pt x="355" y="1"/>
                </a:lnTo>
                <a:lnTo>
                  <a:pt x="355" y="47"/>
                </a:lnTo>
                <a:lnTo>
                  <a:pt x="364" y="47"/>
                </a:lnTo>
                <a:lnTo>
                  <a:pt x="364" y="1"/>
                </a:lnTo>
                <a:close/>
                <a:moveTo>
                  <a:pt x="429" y="15"/>
                </a:moveTo>
                <a:lnTo>
                  <a:pt x="425" y="10"/>
                </a:lnTo>
                <a:lnTo>
                  <a:pt x="423" y="8"/>
                </a:lnTo>
                <a:lnTo>
                  <a:pt x="422" y="7"/>
                </a:lnTo>
                <a:lnTo>
                  <a:pt x="420" y="5"/>
                </a:lnTo>
                <a:lnTo>
                  <a:pt x="420" y="18"/>
                </a:lnTo>
                <a:lnTo>
                  <a:pt x="420" y="30"/>
                </a:lnTo>
                <a:lnTo>
                  <a:pt x="418" y="33"/>
                </a:lnTo>
                <a:lnTo>
                  <a:pt x="415" y="36"/>
                </a:lnTo>
                <a:lnTo>
                  <a:pt x="413" y="38"/>
                </a:lnTo>
                <a:lnTo>
                  <a:pt x="409" y="39"/>
                </a:lnTo>
                <a:lnTo>
                  <a:pt x="398" y="39"/>
                </a:lnTo>
                <a:lnTo>
                  <a:pt x="398" y="8"/>
                </a:lnTo>
                <a:lnTo>
                  <a:pt x="409" y="8"/>
                </a:lnTo>
                <a:lnTo>
                  <a:pt x="413" y="10"/>
                </a:lnTo>
                <a:lnTo>
                  <a:pt x="415" y="12"/>
                </a:lnTo>
                <a:lnTo>
                  <a:pt x="418" y="14"/>
                </a:lnTo>
                <a:lnTo>
                  <a:pt x="420" y="18"/>
                </a:lnTo>
                <a:lnTo>
                  <a:pt x="420" y="5"/>
                </a:lnTo>
                <a:lnTo>
                  <a:pt x="418" y="3"/>
                </a:lnTo>
                <a:lnTo>
                  <a:pt x="412" y="1"/>
                </a:lnTo>
                <a:lnTo>
                  <a:pt x="389" y="1"/>
                </a:lnTo>
                <a:lnTo>
                  <a:pt x="389" y="47"/>
                </a:lnTo>
                <a:lnTo>
                  <a:pt x="412" y="47"/>
                </a:lnTo>
                <a:lnTo>
                  <a:pt x="418" y="44"/>
                </a:lnTo>
                <a:lnTo>
                  <a:pt x="423" y="39"/>
                </a:lnTo>
                <a:lnTo>
                  <a:pt x="425" y="38"/>
                </a:lnTo>
                <a:lnTo>
                  <a:pt x="429" y="32"/>
                </a:lnTo>
                <a:lnTo>
                  <a:pt x="429" y="15"/>
                </a:lnTo>
                <a:close/>
                <a:moveTo>
                  <a:pt x="490" y="47"/>
                </a:moveTo>
                <a:lnTo>
                  <a:pt x="486" y="36"/>
                </a:lnTo>
                <a:lnTo>
                  <a:pt x="484" y="29"/>
                </a:lnTo>
                <a:lnTo>
                  <a:pt x="476" y="11"/>
                </a:lnTo>
                <a:lnTo>
                  <a:pt x="475" y="7"/>
                </a:lnTo>
                <a:lnTo>
                  <a:pt x="475" y="29"/>
                </a:lnTo>
                <a:lnTo>
                  <a:pt x="461" y="29"/>
                </a:lnTo>
                <a:lnTo>
                  <a:pt x="468" y="11"/>
                </a:lnTo>
                <a:lnTo>
                  <a:pt x="475" y="29"/>
                </a:lnTo>
                <a:lnTo>
                  <a:pt x="475" y="7"/>
                </a:lnTo>
                <a:lnTo>
                  <a:pt x="472" y="1"/>
                </a:lnTo>
                <a:lnTo>
                  <a:pt x="464" y="1"/>
                </a:lnTo>
                <a:lnTo>
                  <a:pt x="446" y="47"/>
                </a:lnTo>
                <a:lnTo>
                  <a:pt x="455" y="47"/>
                </a:lnTo>
                <a:lnTo>
                  <a:pt x="459" y="36"/>
                </a:lnTo>
                <a:lnTo>
                  <a:pt x="477" y="36"/>
                </a:lnTo>
                <a:lnTo>
                  <a:pt x="481" y="47"/>
                </a:lnTo>
                <a:lnTo>
                  <a:pt x="490" y="47"/>
                </a:lnTo>
                <a:close/>
                <a:moveTo>
                  <a:pt x="551" y="15"/>
                </a:moveTo>
                <a:lnTo>
                  <a:pt x="547" y="10"/>
                </a:lnTo>
                <a:lnTo>
                  <a:pt x="545" y="8"/>
                </a:lnTo>
                <a:lnTo>
                  <a:pt x="544" y="7"/>
                </a:lnTo>
                <a:lnTo>
                  <a:pt x="542" y="5"/>
                </a:lnTo>
                <a:lnTo>
                  <a:pt x="542" y="18"/>
                </a:lnTo>
                <a:lnTo>
                  <a:pt x="542" y="30"/>
                </a:lnTo>
                <a:lnTo>
                  <a:pt x="540" y="33"/>
                </a:lnTo>
                <a:lnTo>
                  <a:pt x="535" y="38"/>
                </a:lnTo>
                <a:lnTo>
                  <a:pt x="532" y="39"/>
                </a:lnTo>
                <a:lnTo>
                  <a:pt x="520" y="39"/>
                </a:lnTo>
                <a:lnTo>
                  <a:pt x="520" y="8"/>
                </a:lnTo>
                <a:lnTo>
                  <a:pt x="532" y="8"/>
                </a:lnTo>
                <a:lnTo>
                  <a:pt x="535" y="10"/>
                </a:lnTo>
                <a:lnTo>
                  <a:pt x="538" y="12"/>
                </a:lnTo>
                <a:lnTo>
                  <a:pt x="540" y="14"/>
                </a:lnTo>
                <a:lnTo>
                  <a:pt x="542" y="18"/>
                </a:lnTo>
                <a:lnTo>
                  <a:pt x="542" y="5"/>
                </a:lnTo>
                <a:lnTo>
                  <a:pt x="540" y="3"/>
                </a:lnTo>
                <a:lnTo>
                  <a:pt x="534" y="1"/>
                </a:lnTo>
                <a:lnTo>
                  <a:pt x="512" y="1"/>
                </a:lnTo>
                <a:lnTo>
                  <a:pt x="512" y="47"/>
                </a:lnTo>
                <a:lnTo>
                  <a:pt x="534" y="47"/>
                </a:lnTo>
                <a:lnTo>
                  <a:pt x="540" y="44"/>
                </a:lnTo>
                <a:lnTo>
                  <a:pt x="546" y="39"/>
                </a:lnTo>
                <a:lnTo>
                  <a:pt x="547" y="38"/>
                </a:lnTo>
                <a:lnTo>
                  <a:pt x="551" y="32"/>
                </a:lnTo>
                <a:lnTo>
                  <a:pt x="551" y="15"/>
                </a:lnTo>
                <a:close/>
                <a:moveTo>
                  <a:pt x="640" y="1"/>
                </a:moveTo>
                <a:lnTo>
                  <a:pt x="630" y="1"/>
                </a:lnTo>
                <a:lnTo>
                  <a:pt x="619" y="21"/>
                </a:lnTo>
                <a:lnTo>
                  <a:pt x="609" y="1"/>
                </a:lnTo>
                <a:lnTo>
                  <a:pt x="599" y="1"/>
                </a:lnTo>
                <a:lnTo>
                  <a:pt x="615" y="28"/>
                </a:lnTo>
                <a:lnTo>
                  <a:pt x="615" y="47"/>
                </a:lnTo>
                <a:lnTo>
                  <a:pt x="624" y="47"/>
                </a:lnTo>
                <a:lnTo>
                  <a:pt x="624" y="28"/>
                </a:lnTo>
                <a:lnTo>
                  <a:pt x="640" y="1"/>
                </a:lnTo>
                <a:close/>
                <a:moveTo>
                  <a:pt x="720" y="1"/>
                </a:moveTo>
                <a:lnTo>
                  <a:pt x="686" y="1"/>
                </a:lnTo>
                <a:lnTo>
                  <a:pt x="686" y="8"/>
                </a:lnTo>
                <a:lnTo>
                  <a:pt x="699" y="8"/>
                </a:lnTo>
                <a:lnTo>
                  <a:pt x="699" y="47"/>
                </a:lnTo>
                <a:lnTo>
                  <a:pt x="707" y="47"/>
                </a:lnTo>
                <a:lnTo>
                  <a:pt x="707" y="8"/>
                </a:lnTo>
                <a:lnTo>
                  <a:pt x="720" y="8"/>
                </a:lnTo>
                <a:lnTo>
                  <a:pt x="720" y="1"/>
                </a:lnTo>
                <a:close/>
                <a:moveTo>
                  <a:pt x="775" y="47"/>
                </a:moveTo>
                <a:lnTo>
                  <a:pt x="763" y="28"/>
                </a:lnTo>
                <a:lnTo>
                  <a:pt x="763" y="27"/>
                </a:lnTo>
                <a:lnTo>
                  <a:pt x="768" y="25"/>
                </a:lnTo>
                <a:lnTo>
                  <a:pt x="773" y="22"/>
                </a:lnTo>
                <a:lnTo>
                  <a:pt x="773" y="21"/>
                </a:lnTo>
                <a:lnTo>
                  <a:pt x="773" y="10"/>
                </a:lnTo>
                <a:lnTo>
                  <a:pt x="771" y="8"/>
                </a:lnTo>
                <a:lnTo>
                  <a:pt x="770" y="6"/>
                </a:lnTo>
                <a:lnTo>
                  <a:pt x="765" y="2"/>
                </a:lnTo>
                <a:lnTo>
                  <a:pt x="764" y="2"/>
                </a:lnTo>
                <a:lnTo>
                  <a:pt x="764" y="12"/>
                </a:lnTo>
                <a:lnTo>
                  <a:pt x="764" y="17"/>
                </a:lnTo>
                <a:lnTo>
                  <a:pt x="763" y="19"/>
                </a:lnTo>
                <a:lnTo>
                  <a:pt x="759" y="21"/>
                </a:lnTo>
                <a:lnTo>
                  <a:pt x="757" y="21"/>
                </a:lnTo>
                <a:lnTo>
                  <a:pt x="750" y="21"/>
                </a:lnTo>
                <a:lnTo>
                  <a:pt x="750" y="8"/>
                </a:lnTo>
                <a:lnTo>
                  <a:pt x="757" y="8"/>
                </a:lnTo>
                <a:lnTo>
                  <a:pt x="759" y="8"/>
                </a:lnTo>
                <a:lnTo>
                  <a:pt x="761" y="9"/>
                </a:lnTo>
                <a:lnTo>
                  <a:pt x="763" y="10"/>
                </a:lnTo>
                <a:lnTo>
                  <a:pt x="764" y="12"/>
                </a:lnTo>
                <a:lnTo>
                  <a:pt x="764" y="2"/>
                </a:lnTo>
                <a:lnTo>
                  <a:pt x="761" y="1"/>
                </a:lnTo>
                <a:lnTo>
                  <a:pt x="741" y="1"/>
                </a:lnTo>
                <a:lnTo>
                  <a:pt x="741" y="47"/>
                </a:lnTo>
                <a:lnTo>
                  <a:pt x="750" y="47"/>
                </a:lnTo>
                <a:lnTo>
                  <a:pt x="750" y="28"/>
                </a:lnTo>
                <a:lnTo>
                  <a:pt x="754" y="28"/>
                </a:lnTo>
                <a:lnTo>
                  <a:pt x="765" y="47"/>
                </a:lnTo>
                <a:lnTo>
                  <a:pt x="775" y="47"/>
                </a:lnTo>
                <a:close/>
                <a:moveTo>
                  <a:pt x="836" y="47"/>
                </a:moveTo>
                <a:lnTo>
                  <a:pt x="832" y="36"/>
                </a:lnTo>
                <a:lnTo>
                  <a:pt x="829" y="29"/>
                </a:lnTo>
                <a:lnTo>
                  <a:pt x="822" y="11"/>
                </a:lnTo>
                <a:lnTo>
                  <a:pt x="820" y="7"/>
                </a:lnTo>
                <a:lnTo>
                  <a:pt x="820" y="29"/>
                </a:lnTo>
                <a:lnTo>
                  <a:pt x="806" y="29"/>
                </a:lnTo>
                <a:lnTo>
                  <a:pt x="813" y="11"/>
                </a:lnTo>
                <a:lnTo>
                  <a:pt x="820" y="29"/>
                </a:lnTo>
                <a:lnTo>
                  <a:pt x="820" y="7"/>
                </a:lnTo>
                <a:lnTo>
                  <a:pt x="818" y="1"/>
                </a:lnTo>
                <a:lnTo>
                  <a:pt x="809" y="1"/>
                </a:lnTo>
                <a:lnTo>
                  <a:pt x="791" y="47"/>
                </a:lnTo>
                <a:lnTo>
                  <a:pt x="800" y="47"/>
                </a:lnTo>
                <a:lnTo>
                  <a:pt x="804" y="36"/>
                </a:lnTo>
                <a:lnTo>
                  <a:pt x="822" y="36"/>
                </a:lnTo>
                <a:lnTo>
                  <a:pt x="826" y="47"/>
                </a:lnTo>
                <a:lnTo>
                  <a:pt x="836" y="47"/>
                </a:lnTo>
                <a:close/>
                <a:moveTo>
                  <a:pt x="890" y="28"/>
                </a:moveTo>
                <a:lnTo>
                  <a:pt x="889" y="26"/>
                </a:lnTo>
                <a:lnTo>
                  <a:pt x="886" y="24"/>
                </a:lnTo>
                <a:lnTo>
                  <a:pt x="882" y="23"/>
                </a:lnTo>
                <a:lnTo>
                  <a:pt x="882" y="31"/>
                </a:lnTo>
                <a:lnTo>
                  <a:pt x="882" y="36"/>
                </a:lnTo>
                <a:lnTo>
                  <a:pt x="881" y="38"/>
                </a:lnTo>
                <a:lnTo>
                  <a:pt x="877" y="40"/>
                </a:lnTo>
                <a:lnTo>
                  <a:pt x="875" y="40"/>
                </a:lnTo>
                <a:lnTo>
                  <a:pt x="866" y="40"/>
                </a:lnTo>
                <a:lnTo>
                  <a:pt x="866" y="26"/>
                </a:lnTo>
                <a:lnTo>
                  <a:pt x="875" y="26"/>
                </a:lnTo>
                <a:lnTo>
                  <a:pt x="877" y="27"/>
                </a:lnTo>
                <a:lnTo>
                  <a:pt x="879" y="28"/>
                </a:lnTo>
                <a:lnTo>
                  <a:pt x="880" y="29"/>
                </a:lnTo>
                <a:lnTo>
                  <a:pt x="882" y="31"/>
                </a:lnTo>
                <a:lnTo>
                  <a:pt x="882" y="23"/>
                </a:lnTo>
                <a:lnTo>
                  <a:pt x="881" y="23"/>
                </a:lnTo>
                <a:lnTo>
                  <a:pt x="881" y="22"/>
                </a:lnTo>
                <a:lnTo>
                  <a:pt x="884" y="21"/>
                </a:lnTo>
                <a:lnTo>
                  <a:pt x="885" y="20"/>
                </a:lnTo>
                <a:lnTo>
                  <a:pt x="888" y="18"/>
                </a:lnTo>
                <a:lnTo>
                  <a:pt x="888" y="8"/>
                </a:lnTo>
                <a:lnTo>
                  <a:pt x="888" y="7"/>
                </a:lnTo>
                <a:lnTo>
                  <a:pt x="885" y="4"/>
                </a:lnTo>
                <a:lnTo>
                  <a:pt x="879" y="1"/>
                </a:lnTo>
                <a:lnTo>
                  <a:pt x="879" y="10"/>
                </a:lnTo>
                <a:lnTo>
                  <a:pt x="879" y="16"/>
                </a:lnTo>
                <a:lnTo>
                  <a:pt x="878" y="18"/>
                </a:lnTo>
                <a:lnTo>
                  <a:pt x="875" y="20"/>
                </a:lnTo>
                <a:lnTo>
                  <a:pt x="873" y="20"/>
                </a:lnTo>
                <a:lnTo>
                  <a:pt x="866" y="20"/>
                </a:lnTo>
                <a:lnTo>
                  <a:pt x="866" y="8"/>
                </a:lnTo>
                <a:lnTo>
                  <a:pt x="876" y="8"/>
                </a:lnTo>
                <a:lnTo>
                  <a:pt x="879" y="10"/>
                </a:lnTo>
                <a:lnTo>
                  <a:pt x="879" y="1"/>
                </a:lnTo>
                <a:lnTo>
                  <a:pt x="875" y="1"/>
                </a:lnTo>
                <a:lnTo>
                  <a:pt x="857" y="1"/>
                </a:lnTo>
                <a:lnTo>
                  <a:pt x="857" y="47"/>
                </a:lnTo>
                <a:lnTo>
                  <a:pt x="878" y="47"/>
                </a:lnTo>
                <a:lnTo>
                  <a:pt x="882" y="46"/>
                </a:lnTo>
                <a:lnTo>
                  <a:pt x="888" y="42"/>
                </a:lnTo>
                <a:lnTo>
                  <a:pt x="889" y="40"/>
                </a:lnTo>
                <a:lnTo>
                  <a:pt x="890" y="39"/>
                </a:lnTo>
                <a:lnTo>
                  <a:pt x="890" y="28"/>
                </a:lnTo>
                <a:close/>
                <a:moveTo>
                  <a:pt x="953" y="47"/>
                </a:moveTo>
                <a:lnTo>
                  <a:pt x="949" y="36"/>
                </a:lnTo>
                <a:lnTo>
                  <a:pt x="946" y="29"/>
                </a:lnTo>
                <a:lnTo>
                  <a:pt x="939" y="11"/>
                </a:lnTo>
                <a:lnTo>
                  <a:pt x="937" y="7"/>
                </a:lnTo>
                <a:lnTo>
                  <a:pt x="937" y="29"/>
                </a:lnTo>
                <a:lnTo>
                  <a:pt x="924" y="29"/>
                </a:lnTo>
                <a:lnTo>
                  <a:pt x="931" y="11"/>
                </a:lnTo>
                <a:lnTo>
                  <a:pt x="937" y="29"/>
                </a:lnTo>
                <a:lnTo>
                  <a:pt x="937" y="7"/>
                </a:lnTo>
                <a:lnTo>
                  <a:pt x="935" y="1"/>
                </a:lnTo>
                <a:lnTo>
                  <a:pt x="927" y="1"/>
                </a:lnTo>
                <a:lnTo>
                  <a:pt x="909" y="47"/>
                </a:lnTo>
                <a:lnTo>
                  <a:pt x="918" y="47"/>
                </a:lnTo>
                <a:lnTo>
                  <a:pt x="922" y="36"/>
                </a:lnTo>
                <a:lnTo>
                  <a:pt x="940" y="36"/>
                </a:lnTo>
                <a:lnTo>
                  <a:pt x="944" y="47"/>
                </a:lnTo>
                <a:lnTo>
                  <a:pt x="953" y="47"/>
                </a:lnTo>
                <a:close/>
                <a:moveTo>
                  <a:pt x="983" y="1"/>
                </a:moveTo>
                <a:lnTo>
                  <a:pt x="975" y="1"/>
                </a:lnTo>
                <a:lnTo>
                  <a:pt x="975" y="50"/>
                </a:lnTo>
                <a:lnTo>
                  <a:pt x="974" y="53"/>
                </a:lnTo>
                <a:lnTo>
                  <a:pt x="971" y="53"/>
                </a:lnTo>
                <a:lnTo>
                  <a:pt x="970" y="53"/>
                </a:lnTo>
                <a:lnTo>
                  <a:pt x="968" y="53"/>
                </a:lnTo>
                <a:lnTo>
                  <a:pt x="967" y="53"/>
                </a:lnTo>
                <a:lnTo>
                  <a:pt x="967" y="59"/>
                </a:lnTo>
                <a:lnTo>
                  <a:pt x="968" y="59"/>
                </a:lnTo>
                <a:lnTo>
                  <a:pt x="970" y="60"/>
                </a:lnTo>
                <a:lnTo>
                  <a:pt x="977" y="60"/>
                </a:lnTo>
                <a:lnTo>
                  <a:pt x="979" y="58"/>
                </a:lnTo>
                <a:lnTo>
                  <a:pt x="983" y="54"/>
                </a:lnTo>
                <a:lnTo>
                  <a:pt x="983" y="51"/>
                </a:lnTo>
                <a:lnTo>
                  <a:pt x="983" y="1"/>
                </a:lnTo>
                <a:close/>
                <a:moveTo>
                  <a:pt x="1055" y="9"/>
                </a:moveTo>
                <a:lnTo>
                  <a:pt x="1053" y="8"/>
                </a:lnTo>
                <a:lnTo>
                  <a:pt x="1046" y="2"/>
                </a:lnTo>
                <a:lnTo>
                  <a:pt x="1046" y="14"/>
                </a:lnTo>
                <a:lnTo>
                  <a:pt x="1046" y="34"/>
                </a:lnTo>
                <a:lnTo>
                  <a:pt x="1039" y="40"/>
                </a:lnTo>
                <a:lnTo>
                  <a:pt x="1022" y="40"/>
                </a:lnTo>
                <a:lnTo>
                  <a:pt x="1016" y="34"/>
                </a:lnTo>
                <a:lnTo>
                  <a:pt x="1016" y="14"/>
                </a:lnTo>
                <a:lnTo>
                  <a:pt x="1022" y="8"/>
                </a:lnTo>
                <a:lnTo>
                  <a:pt x="1039" y="8"/>
                </a:lnTo>
                <a:lnTo>
                  <a:pt x="1046" y="14"/>
                </a:lnTo>
                <a:lnTo>
                  <a:pt x="1046" y="2"/>
                </a:lnTo>
                <a:lnTo>
                  <a:pt x="1044" y="0"/>
                </a:lnTo>
                <a:lnTo>
                  <a:pt x="1018" y="0"/>
                </a:lnTo>
                <a:lnTo>
                  <a:pt x="1007" y="9"/>
                </a:lnTo>
                <a:lnTo>
                  <a:pt x="1007" y="39"/>
                </a:lnTo>
                <a:lnTo>
                  <a:pt x="1018" y="47"/>
                </a:lnTo>
                <a:lnTo>
                  <a:pt x="1044" y="47"/>
                </a:lnTo>
                <a:lnTo>
                  <a:pt x="1053" y="40"/>
                </a:lnTo>
                <a:lnTo>
                  <a:pt x="1055" y="39"/>
                </a:lnTo>
                <a:lnTo>
                  <a:pt x="1055" y="9"/>
                </a:lnTo>
                <a:close/>
              </a:path>
            </a:pathLst>
          </a:custGeom>
          <a:solidFill>
            <a:srgbClr val="7986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MX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5248275" y="6546080"/>
            <a:ext cx="20002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>
              <a:spcBef>
                <a:spcPts val="140"/>
              </a:spcBef>
              <a:spcAft>
                <a:spcPts val="0"/>
              </a:spcAft>
            </a:pP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Gobierno</a:t>
            </a:r>
            <a:r>
              <a:rPr lang="ca-ES" sz="1300" b="1" spc="-7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de</a:t>
            </a:r>
            <a:r>
              <a:rPr lang="ca-ES" sz="1300" b="1" spc="-70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r>
              <a:rPr lang="ca-ES" sz="1300" b="1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Michoacán</a:t>
            </a:r>
            <a:r>
              <a:rPr lang="ca-ES" sz="1300" b="1" spc="-65" dirty="0">
                <a:solidFill>
                  <a:srgbClr val="79868C"/>
                </a:solidFill>
                <a:effectLst/>
                <a:latin typeface="Trebuchet MS" panose="020B0603020202020204" pitchFamily="34" charset="0"/>
                <a:ea typeface="Arial MT"/>
                <a:cs typeface="Arial MT"/>
              </a:rPr>
              <a:t> </a:t>
            </a:r>
            <a:endParaRPr lang="es-MX" sz="11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464" y="455393"/>
            <a:ext cx="652378" cy="7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45914" y="5762451"/>
            <a:ext cx="591996" cy="713744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18" y="1533527"/>
            <a:ext cx="3714772" cy="49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5B66B7-CA94-4AB8-910C-67A99ECE8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26" t="14162" r="14294" b="24490"/>
          <a:stretch/>
        </p:blipFill>
        <p:spPr>
          <a:xfrm>
            <a:off x="4032728" y="544023"/>
            <a:ext cx="1659466" cy="54585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E13CA3E-A281-4341-8E3E-0D0EA39F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1372-114F-44FA-A0AC-DA3FD52229BA}" type="slidenum">
              <a:rPr lang="es-MX" smtClean="0"/>
              <a:pPr/>
              <a:t>29</a:t>
            </a:fld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9B94AB-55FE-42CE-BE42-B1C3BC27C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404" y="415491"/>
            <a:ext cx="1390008" cy="7376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B76FF0-8B1B-72B7-2BD5-C72995D94D5B}"/>
              </a:ext>
            </a:extLst>
          </p:cNvPr>
          <p:cNvSpPr txBox="1"/>
          <p:nvPr/>
        </p:nvSpPr>
        <p:spPr>
          <a:xfrm>
            <a:off x="2589718" y="3310089"/>
            <a:ext cx="809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rial Black" panose="020B0A04020102020204" pitchFamily="34" charset="0"/>
              </a:rPr>
              <a:t>GRACIAS POR SU ATENCIÓN</a:t>
            </a:r>
            <a:endParaRPr lang="es-MX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7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CFB3711-E2A6-47DB-8A11-2A689376434D}"/>
              </a:ext>
            </a:extLst>
          </p:cNvPr>
          <p:cNvSpPr txBox="1"/>
          <p:nvPr/>
        </p:nvSpPr>
        <p:spPr>
          <a:xfrm>
            <a:off x="5168347" y="2418235"/>
            <a:ext cx="626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C73083"/>
                </a:solidFill>
                <a:latin typeface="Gibson SemiBold" pitchFamily="50" charset="0"/>
              </a:rPr>
              <a:t>OBJETIVOS 2026: </a:t>
            </a:r>
          </a:p>
        </p:txBody>
      </p:sp>
      <p:sp>
        <p:nvSpPr>
          <p:cNvPr id="2" name="Google Shape;167;p26">
            <a:extLst>
              <a:ext uri="{FF2B5EF4-FFF2-40B4-BE49-F238E27FC236}">
                <a16:creationId xmlns:a16="http://schemas.microsoft.com/office/drawing/2014/main" id="{11CA8B9B-73E1-1F2D-847F-081EB107C645}"/>
              </a:ext>
            </a:extLst>
          </p:cNvPr>
          <p:cNvSpPr txBox="1"/>
          <p:nvPr/>
        </p:nvSpPr>
        <p:spPr>
          <a:xfrm>
            <a:off x="5168347" y="3118456"/>
            <a:ext cx="6751178" cy="20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Clr>
                <a:srgbClr val="3F3F3F"/>
              </a:buClr>
              <a:buSzPts val="2400"/>
            </a:pPr>
            <a:r>
              <a:rPr lang="es-MX" dirty="0">
                <a:solidFill>
                  <a:schemeClr val="bg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- Reducir el número de embarazos en adolescentes en México con absoluto </a:t>
            </a:r>
            <a:r>
              <a:rPr lang="es-MX" b="1" u="sng" dirty="0">
                <a:solidFill>
                  <a:schemeClr val="bg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respeto a los derechos humanos</a:t>
            </a:r>
            <a:r>
              <a:rPr lang="es-MX" dirty="0">
                <a:solidFill>
                  <a:schemeClr val="bg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, particularmente los derechos sexuales y reproductivos.</a:t>
            </a:r>
          </a:p>
          <a:p>
            <a:pPr marL="285750" indent="-285750" algn="just">
              <a:buClr>
                <a:srgbClr val="3F3F3F"/>
              </a:buClr>
              <a:buSzPts val="2400"/>
              <a:buFont typeface="Wingdings" panose="05000000000000000000" pitchFamily="2" charset="2"/>
              <a:buChar char="q"/>
            </a:pPr>
            <a:endParaRPr lang="es-MX" dirty="0">
              <a:solidFill>
                <a:schemeClr val="bg1">
                  <a:lumMod val="9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just">
              <a:buClr>
                <a:srgbClr val="3F3F3F"/>
              </a:buClr>
              <a:buSzPts val="2400"/>
            </a:pPr>
            <a:r>
              <a:rPr lang="es-MX" dirty="0">
                <a:solidFill>
                  <a:schemeClr val="bg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- Reducir el embarazo en adolescentes es una de las principales metas de la ENAPEA. Para ello, se plantea erradicar el embarazo en niñas de 10 a 14 años y </a:t>
            </a:r>
            <a:r>
              <a:rPr lang="es-MX" b="1" u="sng" dirty="0">
                <a:solidFill>
                  <a:schemeClr val="bg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reducir en un 50% </a:t>
            </a:r>
            <a:r>
              <a:rPr lang="es-MX" dirty="0">
                <a:solidFill>
                  <a:schemeClr val="bg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 tasa específica de </a:t>
            </a:r>
            <a:r>
              <a:rPr lang="es-MX" b="1" u="sng" dirty="0">
                <a:solidFill>
                  <a:schemeClr val="bg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fecundidad de las adolescentes de 15 a 19 años </a:t>
            </a:r>
            <a:r>
              <a:rPr lang="es-MX" dirty="0">
                <a:solidFill>
                  <a:schemeClr val="bg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(TEF15-19) para el año 2030.</a:t>
            </a:r>
            <a:endParaRPr lang="es-MX" b="1" dirty="0">
              <a:solidFill>
                <a:schemeClr val="bg1">
                  <a:lumMod val="9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algn="just">
              <a:buClr>
                <a:srgbClr val="3F3F3F"/>
              </a:buClr>
              <a:buSzPts val="2400"/>
            </a:pPr>
            <a:endParaRPr lang="es-MX" sz="240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</a:pPr>
            <a:endParaRPr lang="es-ES" sz="2400" dirty="0">
              <a:solidFill>
                <a:schemeClr val="bg1"/>
              </a:solidFill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</a:pPr>
            <a:endParaRPr lang="es-ES" sz="2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98" y="5570290"/>
            <a:ext cx="1231868" cy="12877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831" y="287839"/>
            <a:ext cx="1182393" cy="6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3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40DB1-2816-9508-563E-1C51992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2432D7-81FB-87F9-99FC-3BDA36B7B616}"/>
              </a:ext>
            </a:extLst>
          </p:cNvPr>
          <p:cNvSpPr txBox="1"/>
          <p:nvPr/>
        </p:nvSpPr>
        <p:spPr>
          <a:xfrm>
            <a:off x="4829577" y="1133985"/>
            <a:ext cx="626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6F1C46"/>
                </a:solidFill>
                <a:latin typeface="Gibson SemiBold" pitchFamily="50" charset="0"/>
              </a:rPr>
              <a:t>RETOS 2026: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4B5F9F-58F4-C912-75AA-B6FF7B87E8EC}"/>
              </a:ext>
            </a:extLst>
          </p:cNvPr>
          <p:cNvSpPr txBox="1"/>
          <p:nvPr/>
        </p:nvSpPr>
        <p:spPr>
          <a:xfrm>
            <a:off x="4829577" y="1718760"/>
            <a:ext cx="66987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Institucionalidad y colaboración: </a:t>
            </a:r>
            <a:r>
              <a:rPr lang="es-MX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Priorizar el trabajo interinstitucional y evitar los esfuerzos aislados para cumplir los objetivos de la ENAPEA.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Fortalecimiento de la red: </a:t>
            </a:r>
            <a:r>
              <a:rPr lang="es-MX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Reforzar las relaciones institucionales y aumentar el número de personas involucradas en la estrategia.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Focalización territorial: </a:t>
            </a:r>
            <a:r>
              <a:rPr lang="es-MX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Priorizar la intervención en los municipios con mayor incidencia de embarazo adolescente.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Perspectiva intercultural: </a:t>
            </a:r>
            <a:r>
              <a:rPr lang="es-MX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Sensibilizar a comunidades indígenas para erradicar matrimonios forzados y uniones a temprana edad.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Corresponsabilidad familiar: </a:t>
            </a:r>
            <a:r>
              <a:rPr lang="es-MX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Promover espacios seguros para involucrar a madres, padres y tutores en la comunicación y prevención.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Capacitación especializada: </a:t>
            </a:r>
            <a:r>
              <a:rPr lang="es-MX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Fortalecer la formación de personal del GEPEA.</a:t>
            </a:r>
            <a:endParaRPr lang="es-MX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98" y="5651298"/>
            <a:ext cx="1231868" cy="10892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738" y="308020"/>
            <a:ext cx="1182393" cy="6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25">
            <a:extLst>
              <a:ext uri="{FF2B5EF4-FFF2-40B4-BE49-F238E27FC236}">
                <a16:creationId xmlns:a16="http://schemas.microsoft.com/office/drawing/2014/main" id="{694B9086-68D3-C359-32C7-95CB8D8D7637}"/>
              </a:ext>
            </a:extLst>
          </p:cNvPr>
          <p:cNvSpPr/>
          <p:nvPr/>
        </p:nvSpPr>
        <p:spPr>
          <a:xfrm>
            <a:off x="3297320" y="2339664"/>
            <a:ext cx="7958138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de trabajo.</a:t>
            </a:r>
            <a:endParaRPr sz="6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73" y="5644457"/>
            <a:ext cx="1298745" cy="114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1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40DB1-2816-9508-563E-1C51992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2432D7-81FB-87F9-99FC-3BDA36B7B616}"/>
              </a:ext>
            </a:extLst>
          </p:cNvPr>
          <p:cNvSpPr txBox="1"/>
          <p:nvPr/>
        </p:nvSpPr>
        <p:spPr>
          <a:xfrm>
            <a:off x="6788217" y="799402"/>
            <a:ext cx="626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6F1C46"/>
                </a:solidFill>
                <a:latin typeface="Gibson SemiBold" pitchFamily="50" charset="0"/>
              </a:rPr>
              <a:t>DE ENERO A JUNIO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08484"/>
              </p:ext>
            </p:extLst>
          </p:nvPr>
        </p:nvGraphicFramePr>
        <p:xfrm>
          <a:off x="1712890" y="1384177"/>
          <a:ext cx="10293951" cy="4475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7279">
                  <a:extLst>
                    <a:ext uri="{9D8B030D-6E8A-4147-A177-3AD203B41FA5}">
                      <a16:colId xmlns:a16="http://schemas.microsoft.com/office/drawing/2014/main" val="2614619060"/>
                    </a:ext>
                  </a:extLst>
                </a:gridCol>
                <a:gridCol w="1120462">
                  <a:extLst>
                    <a:ext uri="{9D8B030D-6E8A-4147-A177-3AD203B41FA5}">
                      <a16:colId xmlns:a16="http://schemas.microsoft.com/office/drawing/2014/main" val="3439972085"/>
                    </a:ext>
                  </a:extLst>
                </a:gridCol>
                <a:gridCol w="1249251">
                  <a:extLst>
                    <a:ext uri="{9D8B030D-6E8A-4147-A177-3AD203B41FA5}">
                      <a16:colId xmlns:a16="http://schemas.microsoft.com/office/drawing/2014/main" val="497727083"/>
                    </a:ext>
                  </a:extLst>
                </a:gridCol>
                <a:gridCol w="6996959">
                  <a:extLst>
                    <a:ext uri="{9D8B030D-6E8A-4147-A177-3AD203B41FA5}">
                      <a16:colId xmlns:a16="http://schemas.microsoft.com/office/drawing/2014/main" val="259588812"/>
                    </a:ext>
                  </a:extLst>
                </a:gridCol>
              </a:tblGrid>
              <a:tr h="5748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j-lt"/>
                        </a:rPr>
                        <a:t>MES</a:t>
                      </a:r>
                      <a:endParaRPr lang="es-MX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j-lt"/>
                        </a:rPr>
                        <a:t>NÚMERO DE ACTIVIDADES</a:t>
                      </a:r>
                      <a:endParaRPr lang="es-MX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j-lt"/>
                        </a:rPr>
                        <a:t>FECHA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j-lt"/>
                        </a:rPr>
                        <a:t> </a:t>
                      </a:r>
                      <a:endParaRPr lang="es-MX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j-lt"/>
                        </a:rPr>
                        <a:t>ACTIVIDAD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+mj-lt"/>
                        </a:rPr>
                        <a:t> </a:t>
                      </a:r>
                      <a:endParaRPr lang="es-MX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88771"/>
                  </a:ext>
                </a:extLst>
              </a:tr>
              <a:tr h="6481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ENERO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1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21/01/2026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Charla sobre salud mental. </a:t>
                      </a:r>
                      <a:r>
                        <a:rPr lang="es-MX" sz="1600" b="1" i="1" dirty="0">
                          <a:effectLst/>
                          <a:latin typeface="+mj-lt"/>
                        </a:rPr>
                        <a:t>“Habilidades para la vida”.</a:t>
                      </a:r>
                      <a:endParaRPr lang="es-MX" sz="1600" b="1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829248"/>
                  </a:ext>
                </a:extLst>
              </a:tr>
              <a:tr h="160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+mj-lt"/>
                        </a:rPr>
                        <a:t>FEBRERO</a:t>
                      </a:r>
                      <a:endParaRPr lang="es-MX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2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17/02/2026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26/02/2026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En el marco de la conmemoración del Día del Condón, se realizará la Feria de la Salud y, además, se ofrecerá la ponencia “Uso correcto del condón y mitos sobre la sexualidad” en la Escuela Secundaria Federal No. 16, Galaxia </a:t>
                      </a:r>
                      <a:r>
                        <a:rPr lang="es-MX" sz="1600" dirty="0" err="1">
                          <a:effectLst/>
                          <a:latin typeface="+mj-lt"/>
                        </a:rPr>
                        <a:t>Tarímbaro</a:t>
                      </a:r>
                      <a:r>
                        <a:rPr lang="es-MX" sz="1600" dirty="0">
                          <a:effectLst/>
                          <a:latin typeface="+mj-lt"/>
                        </a:rPr>
                        <a:t>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s-MX" sz="1600" dirty="0">
                        <a:effectLst/>
                        <a:latin typeface="+mj-lt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Primera sesión Ordinaria GEPEA. 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790170"/>
                  </a:ext>
                </a:extLst>
              </a:tr>
              <a:tr h="1651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+mj-lt"/>
                        </a:rPr>
                        <a:t>MARZO</a:t>
                      </a:r>
                      <a:endParaRPr lang="es-MX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2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+mj-lt"/>
                        </a:rPr>
                        <a:t>12 /03/2026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+mj-lt"/>
                        </a:rPr>
                        <a:t>19/03/2026</a:t>
                      </a:r>
                      <a:endParaRPr lang="es-MX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En el marco de la conmemoración del Día de la Mujer, se realizará la Feria de la Salud, en la cual se abordará el tema </a:t>
                      </a:r>
                      <a:r>
                        <a:rPr lang="es-MX" sz="1600" b="1" i="1" dirty="0">
                          <a:effectLst/>
                          <a:latin typeface="+mj-lt"/>
                        </a:rPr>
                        <a:t>“Violencia digital y protección de la intimidad”.</a:t>
                      </a:r>
                      <a:r>
                        <a:rPr lang="es-MX" sz="1600" dirty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MX" sz="1600" dirty="0">
                        <a:effectLst/>
                        <a:latin typeface="+mj-lt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Capacitación al GEPEA </a:t>
                      </a:r>
                      <a:r>
                        <a:rPr lang="es-MX" sz="1600" b="0" i="0" dirty="0">
                          <a:effectLst/>
                          <a:latin typeface="+mj-lt"/>
                        </a:rPr>
                        <a:t>titulada </a:t>
                      </a:r>
                      <a:r>
                        <a:rPr lang="es-MX" sz="1600" b="1" i="1" dirty="0">
                          <a:effectLst/>
                          <a:latin typeface="+mj-lt"/>
                        </a:rPr>
                        <a:t>“Técnicas para el abordaje de temas en salud sexual y reproductiva con enfoque centrado en la adolescencia”.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613503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3" y="195341"/>
            <a:ext cx="1182393" cy="6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74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40DB1-2816-9508-563E-1C51992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2432D7-81FB-87F9-99FC-3BDA36B7B616}"/>
              </a:ext>
            </a:extLst>
          </p:cNvPr>
          <p:cNvSpPr txBox="1"/>
          <p:nvPr/>
        </p:nvSpPr>
        <p:spPr>
          <a:xfrm>
            <a:off x="6839732" y="854480"/>
            <a:ext cx="626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6F1C46"/>
                </a:solidFill>
                <a:latin typeface="Gibson SemiBold" pitchFamily="50" charset="0"/>
              </a:rPr>
              <a:t>DE ENERO A JUNIO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484799"/>
              </p:ext>
            </p:extLst>
          </p:nvPr>
        </p:nvGraphicFramePr>
        <p:xfrm>
          <a:off x="1828800" y="1649338"/>
          <a:ext cx="10178040" cy="3077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856">
                  <a:extLst>
                    <a:ext uri="{9D8B030D-6E8A-4147-A177-3AD203B41FA5}">
                      <a16:colId xmlns:a16="http://schemas.microsoft.com/office/drawing/2014/main" val="2614619060"/>
                    </a:ext>
                  </a:extLst>
                </a:gridCol>
                <a:gridCol w="1249251">
                  <a:extLst>
                    <a:ext uri="{9D8B030D-6E8A-4147-A177-3AD203B41FA5}">
                      <a16:colId xmlns:a16="http://schemas.microsoft.com/office/drawing/2014/main" val="3439972085"/>
                    </a:ext>
                  </a:extLst>
                </a:gridCol>
                <a:gridCol w="1622738">
                  <a:extLst>
                    <a:ext uri="{9D8B030D-6E8A-4147-A177-3AD203B41FA5}">
                      <a16:colId xmlns:a16="http://schemas.microsoft.com/office/drawing/2014/main" val="497727083"/>
                    </a:ext>
                  </a:extLst>
                </a:gridCol>
                <a:gridCol w="6121195">
                  <a:extLst>
                    <a:ext uri="{9D8B030D-6E8A-4147-A177-3AD203B41FA5}">
                      <a16:colId xmlns:a16="http://schemas.microsoft.com/office/drawing/2014/main" val="259588812"/>
                    </a:ext>
                  </a:extLst>
                </a:gridCol>
              </a:tblGrid>
              <a:tr h="6256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MES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NÚMERO DE ACTIVIDADES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FECHA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 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ACTIVIDAD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 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88771"/>
                  </a:ext>
                </a:extLst>
              </a:tr>
              <a:tr h="7821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ABRIL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1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28/04/2026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Técnicas y herramientas para la</a:t>
                      </a:r>
                      <a:r>
                        <a:rPr lang="es-MX" sz="16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s-MX" sz="1600" dirty="0">
                          <a:effectLst/>
                          <a:latin typeface="+mj-lt"/>
                        </a:rPr>
                        <a:t> identificación de factores de riesgo de embarazo en niñas y niños menores de 15 años.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889864"/>
                  </a:ext>
                </a:extLst>
              </a:tr>
              <a:tr h="9384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+mj-lt"/>
                        </a:rPr>
                        <a:t>MAYO</a:t>
                      </a:r>
                      <a:endParaRPr lang="es-MX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2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8/05/2026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25/05/2026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Feria de la salud “</a:t>
                      </a:r>
                      <a:r>
                        <a:rPr lang="es-MX" sz="1600" dirty="0" err="1">
                          <a:effectLst/>
                          <a:latin typeface="+mj-lt"/>
                        </a:rPr>
                        <a:t>CECyTEM</a:t>
                      </a:r>
                      <a:r>
                        <a:rPr lang="es-MX" sz="1600" dirty="0">
                          <a:effectLst/>
                          <a:latin typeface="+mj-lt"/>
                        </a:rPr>
                        <a:t> Morelia”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Feria de la salud U.M.S.N.H “Derechos sexuales y reproductivos”.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999200"/>
                  </a:ext>
                </a:extLst>
              </a:tr>
              <a:tr h="6795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JUNIO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  <a:latin typeface="+mj-lt"/>
                        </a:rPr>
                        <a:t>3</a:t>
                      </a:r>
                      <a:endParaRPr lang="es-MX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10/06/2026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Capacitación a padres de Familia</a:t>
                      </a:r>
                      <a:r>
                        <a:rPr lang="es-MX" sz="1600" baseline="0" dirty="0">
                          <a:effectLst/>
                          <a:latin typeface="+mj-lt"/>
                        </a:rPr>
                        <a:t>  con el tema</a:t>
                      </a:r>
                      <a:r>
                        <a:rPr lang="es-MX" sz="1600" b="1" i="1" baseline="0" dirty="0">
                          <a:effectLst/>
                          <a:latin typeface="+mj-lt"/>
                        </a:rPr>
                        <a:t>: “Rompiendo mitos y aprendiendo a hablar de sexualidad con hijos e hijas de manera abierta y respetuosa”.</a:t>
                      </a:r>
                      <a:r>
                        <a:rPr lang="es-MX" sz="1600" b="1" i="1" dirty="0">
                          <a:effectLst/>
                          <a:latin typeface="+mj-lt"/>
                        </a:rPr>
                        <a:t> </a:t>
                      </a:r>
                      <a:endParaRPr lang="es-MX" sz="1600" b="1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765585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3" y="195341"/>
            <a:ext cx="1182393" cy="6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78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40DB1-2816-9508-563E-1C51992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2432D7-81FB-87F9-99FC-3BDA36B7B616}"/>
              </a:ext>
            </a:extLst>
          </p:cNvPr>
          <p:cNvSpPr txBox="1"/>
          <p:nvPr/>
        </p:nvSpPr>
        <p:spPr>
          <a:xfrm>
            <a:off x="6583359" y="922846"/>
            <a:ext cx="626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6F1C46"/>
                </a:solidFill>
                <a:latin typeface="Gibson SemiBold" pitchFamily="50" charset="0"/>
              </a:rPr>
              <a:t>DE JULIO A DICIEMBRE: 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618350"/>
              </p:ext>
            </p:extLst>
          </p:nvPr>
        </p:nvGraphicFramePr>
        <p:xfrm>
          <a:off x="1146220" y="1596981"/>
          <a:ext cx="10791537" cy="4173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0918">
                  <a:extLst>
                    <a:ext uri="{9D8B030D-6E8A-4147-A177-3AD203B41FA5}">
                      <a16:colId xmlns:a16="http://schemas.microsoft.com/office/drawing/2014/main" val="114373558"/>
                    </a:ext>
                  </a:extLst>
                </a:gridCol>
                <a:gridCol w="1262130">
                  <a:extLst>
                    <a:ext uri="{9D8B030D-6E8A-4147-A177-3AD203B41FA5}">
                      <a16:colId xmlns:a16="http://schemas.microsoft.com/office/drawing/2014/main" val="1067281584"/>
                    </a:ext>
                  </a:extLst>
                </a:gridCol>
                <a:gridCol w="1004552">
                  <a:extLst>
                    <a:ext uri="{9D8B030D-6E8A-4147-A177-3AD203B41FA5}">
                      <a16:colId xmlns:a16="http://schemas.microsoft.com/office/drawing/2014/main" val="2791236500"/>
                    </a:ext>
                  </a:extLst>
                </a:gridCol>
                <a:gridCol w="7133937">
                  <a:extLst>
                    <a:ext uri="{9D8B030D-6E8A-4147-A177-3AD203B41FA5}">
                      <a16:colId xmlns:a16="http://schemas.microsoft.com/office/drawing/2014/main" val="2801613201"/>
                    </a:ext>
                  </a:extLst>
                </a:gridCol>
              </a:tblGrid>
              <a:tr h="7598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MES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NÚMERO DE ACTIVIDADES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FECHA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 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ACTIVIDAD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 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286988"/>
                  </a:ext>
                </a:extLst>
              </a:tr>
              <a:tr h="6999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JULIO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 de la salud Municipio de Nahuatzen,</a:t>
                      </a:r>
                      <a:r>
                        <a:rPr lang="es-MX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Michoacán.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90820"/>
                  </a:ext>
                </a:extLst>
              </a:tr>
              <a:tr h="466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AGOSTO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 de la Salud</a:t>
                      </a:r>
                      <a:r>
                        <a:rPr lang="es-MX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Municipio de Ocampo, Michoacán.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55590"/>
                  </a:ext>
                </a:extLst>
              </a:tr>
              <a:tr h="466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+mn-ea"/>
                          <a:cs typeface="+mn-cs"/>
                        </a:rPr>
                        <a:t>SEPTIEMBRE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</a:t>
                      </a:r>
                      <a:r>
                        <a:rPr lang="es-MX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la Salud Municipio de Tangamandapio, Michoacán.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 de la Salud Municipio de Venustiano Carranza, Michoacán. 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569180"/>
                  </a:ext>
                </a:extLst>
              </a:tr>
              <a:tr h="6999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</a:rPr>
                        <a:t>OCTUBRE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 de la Salud Municipio de Múgica,</a:t>
                      </a:r>
                      <a:r>
                        <a:rPr lang="es-MX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Michoacán.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 de la Salud Municipio de Zamora, Michoacán.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53316"/>
                  </a:ext>
                </a:extLst>
              </a:tr>
              <a:tr h="466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+mn-ea"/>
                          <a:cs typeface="+mn-cs"/>
                        </a:rPr>
                        <a:t>NOVIEMBRE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 de la Salud</a:t>
                      </a:r>
                      <a:r>
                        <a:rPr lang="es-MX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Municipio de Nocupétaro, Michoacán.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MX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Feria de la Salud Municipio de Turicato, Michoacán.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007988"/>
                  </a:ext>
                </a:extLst>
              </a:tr>
              <a:tr h="466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+mn-ea"/>
                          <a:cs typeface="+mn-cs"/>
                        </a:rPr>
                        <a:t>DICIEMBRE</a:t>
                      </a: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6F1C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s-MX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Segunda</a:t>
                      </a:r>
                      <a:r>
                        <a:rPr lang="es-MX" sz="16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sesión Ordinaria de GEPEA.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MX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829030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98" y="5651298"/>
            <a:ext cx="1231868" cy="10892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76" y="419778"/>
            <a:ext cx="1182393" cy="6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8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40DB1-2816-9508-563E-1C51992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98" y="5651298"/>
            <a:ext cx="1231868" cy="10892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76" y="419778"/>
            <a:ext cx="1182393" cy="62936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79268" y="122790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E294184-4C8B-A8A1-DCDA-7674DFE0C3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374761"/>
              </p:ext>
            </p:extLst>
          </p:nvPr>
        </p:nvGraphicFramePr>
        <p:xfrm>
          <a:off x="978794" y="1227908"/>
          <a:ext cx="10715223" cy="458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9268" y="16851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75898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1132</Words>
  <Application>Microsoft Office PowerPoint</Application>
  <PresentationFormat>Panorámica</PresentationFormat>
  <Paragraphs>330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5" baseType="lpstr">
      <vt:lpstr>Arial</vt:lpstr>
      <vt:lpstr>Arial Black</vt:lpstr>
      <vt:lpstr>Arial MT</vt:lpstr>
      <vt:lpstr>Arial Unicode MS</vt:lpstr>
      <vt:lpstr>Bahnschrift Light SemiCondensed</vt:lpstr>
      <vt:lpstr>Bahnschrift SemiBold</vt:lpstr>
      <vt:lpstr>Calibri</vt:lpstr>
      <vt:lpstr>Calibri Light</vt:lpstr>
      <vt:lpstr>Calisto MT</vt:lpstr>
      <vt:lpstr>Constantia</vt:lpstr>
      <vt:lpstr>Gibson SemiBold</vt:lpstr>
      <vt:lpstr>Symbol</vt:lpstr>
      <vt:lpstr>Times New Roman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sol sol</cp:lastModifiedBy>
  <cp:revision>52</cp:revision>
  <cp:lastPrinted>2026-02-09T19:21:41Z</cp:lastPrinted>
  <dcterms:created xsi:type="dcterms:W3CDTF">2021-10-01T15:57:11Z</dcterms:created>
  <dcterms:modified xsi:type="dcterms:W3CDTF">2026-03-03T20:18:46Z</dcterms:modified>
</cp:coreProperties>
</file>