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1"/>
  </p:sldMasterIdLst>
  <p:notesMasterIdLst>
    <p:notesMasterId r:id="rId32"/>
  </p:notesMasterIdLst>
  <p:handoutMasterIdLst>
    <p:handoutMasterId r:id="rId33"/>
  </p:handoutMasterIdLst>
  <p:sldIdLst>
    <p:sldId id="256" r:id="rId2"/>
    <p:sldId id="257" r:id="rId3"/>
    <p:sldId id="258" r:id="rId4"/>
    <p:sldId id="264" r:id="rId5"/>
    <p:sldId id="284" r:id="rId6"/>
    <p:sldId id="262" r:id="rId7"/>
    <p:sldId id="259" r:id="rId8"/>
    <p:sldId id="260" r:id="rId9"/>
    <p:sldId id="261" r:id="rId10"/>
    <p:sldId id="265" r:id="rId11"/>
    <p:sldId id="282" r:id="rId12"/>
    <p:sldId id="267" r:id="rId13"/>
    <p:sldId id="301" r:id="rId14"/>
    <p:sldId id="303" r:id="rId15"/>
    <p:sldId id="281" r:id="rId16"/>
    <p:sldId id="295" r:id="rId17"/>
    <p:sldId id="299" r:id="rId18"/>
    <p:sldId id="296" r:id="rId19"/>
    <p:sldId id="289" r:id="rId20"/>
    <p:sldId id="302" r:id="rId21"/>
    <p:sldId id="297" r:id="rId22"/>
    <p:sldId id="290" r:id="rId23"/>
    <p:sldId id="293" r:id="rId24"/>
    <p:sldId id="294" r:id="rId25"/>
    <p:sldId id="291" r:id="rId26"/>
    <p:sldId id="298" r:id="rId27"/>
    <p:sldId id="292" r:id="rId28"/>
    <p:sldId id="279" r:id="rId29"/>
    <p:sldId id="280" r:id="rId30"/>
    <p:sldId id="287" r:id="rId31"/>
  </p:sldIdLst>
  <p:sldSz cx="12192000" cy="6858000"/>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CCFF99"/>
    <a:srgbClr val="66FFFF"/>
    <a:srgbClr val="CC00CC"/>
    <a:srgbClr val="EBC8FA"/>
    <a:srgbClr val="CCFFFF"/>
    <a:srgbClr val="FF99FF"/>
    <a:srgbClr val="CC00FF"/>
    <a:srgbClr val="E3B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37" autoAdjust="0"/>
    <p:restoredTop sz="94660"/>
  </p:normalViewPr>
  <p:slideViewPr>
    <p:cSldViewPr snapToGrid="0">
      <p:cViewPr varScale="1">
        <p:scale>
          <a:sx n="114" d="100"/>
          <a:sy n="114" d="100"/>
        </p:scale>
        <p:origin x="150" y="1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48C51D-FF9E-4005-BEB9-65F41CB1B70E}"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s-ES"/>
        </a:p>
      </dgm:t>
    </dgm:pt>
    <dgm:pt modelId="{665F83E7-1546-4F01-84CA-8C78DF6E2973}">
      <dgm:prSet phldrT="[Texto]" custT="1"/>
      <dgm:spPr/>
      <dgm:t>
        <a:bodyPr/>
        <a:lstStyle/>
        <a:p>
          <a:r>
            <a:rPr lang="es-ES" sz="3600" dirty="0" smtClean="0">
              <a:latin typeface="Franklin Gothic Book" panose="020B0503020102020204" pitchFamily="34" charset="0"/>
            </a:rPr>
            <a:t>SUBGRUPOS DE TRABAJO.</a:t>
          </a:r>
          <a:endParaRPr lang="es-ES" sz="3600" dirty="0">
            <a:latin typeface="Franklin Gothic Book" panose="020B0503020102020204" pitchFamily="34" charset="0"/>
          </a:endParaRPr>
        </a:p>
      </dgm:t>
    </dgm:pt>
    <dgm:pt modelId="{2BBEFD37-B737-4C39-929A-6DCFF45F00B5}" type="parTrans" cxnId="{EF6C4653-348D-41D5-8CD3-A2430C902837}">
      <dgm:prSet/>
      <dgm:spPr/>
      <dgm:t>
        <a:bodyPr/>
        <a:lstStyle/>
        <a:p>
          <a:endParaRPr lang="es-ES"/>
        </a:p>
      </dgm:t>
    </dgm:pt>
    <dgm:pt modelId="{DA457903-5398-4167-BC2D-511D172EFE37}" type="sibTrans" cxnId="{EF6C4653-348D-41D5-8CD3-A2430C902837}">
      <dgm:prSet/>
      <dgm:spPr/>
      <dgm:t>
        <a:bodyPr/>
        <a:lstStyle/>
        <a:p>
          <a:endParaRPr lang="es-ES"/>
        </a:p>
      </dgm:t>
    </dgm:pt>
    <dgm:pt modelId="{867A3196-60CC-4EAF-86B6-16F79D8AE264}">
      <dgm:prSet phldrT="[Texto]" custT="1"/>
      <dgm:spPr/>
      <dgm:t>
        <a:bodyPr/>
        <a:lstStyle/>
        <a:p>
          <a:r>
            <a:rPr lang="es-ES" sz="3600" smtClean="0">
              <a:latin typeface="Franklin Gothic Book" panose="020B0503020102020204" pitchFamily="34" charset="0"/>
            </a:rPr>
            <a:t>SALUD</a:t>
          </a:r>
          <a:endParaRPr lang="es-ES" sz="3600" dirty="0">
            <a:latin typeface="Franklin Gothic Book" panose="020B0503020102020204" pitchFamily="34" charset="0"/>
          </a:endParaRPr>
        </a:p>
      </dgm:t>
    </dgm:pt>
    <dgm:pt modelId="{97612D60-0FA2-4AC2-A9C1-AACD38C433F6}" type="parTrans" cxnId="{928D7F69-902F-49AA-ACE5-2412AC1FA099}">
      <dgm:prSet/>
      <dgm:spPr/>
      <dgm:t>
        <a:bodyPr/>
        <a:lstStyle/>
        <a:p>
          <a:endParaRPr lang="es-ES"/>
        </a:p>
      </dgm:t>
    </dgm:pt>
    <dgm:pt modelId="{2C4B71AC-234B-4716-AA33-66ACEB6899C2}" type="sibTrans" cxnId="{928D7F69-902F-49AA-ACE5-2412AC1FA099}">
      <dgm:prSet/>
      <dgm:spPr/>
      <dgm:t>
        <a:bodyPr/>
        <a:lstStyle/>
        <a:p>
          <a:endParaRPr lang="es-ES"/>
        </a:p>
      </dgm:t>
    </dgm:pt>
    <dgm:pt modelId="{E6F0A45F-2CF3-4FD0-9AA6-B43E81C5A5FB}">
      <dgm:prSet phldrT="[Texto]" custT="1"/>
      <dgm:spPr/>
      <dgm:t>
        <a:bodyPr/>
        <a:lstStyle/>
        <a:p>
          <a:r>
            <a:rPr lang="es-ES" sz="3600" smtClean="0">
              <a:latin typeface="Franklin Gothic Book" panose="020B0503020102020204" pitchFamily="34" charset="0"/>
            </a:rPr>
            <a:t>EDUCACIÓN</a:t>
          </a:r>
          <a:endParaRPr lang="es-ES" sz="3600" dirty="0">
            <a:latin typeface="Franklin Gothic Book" panose="020B0503020102020204" pitchFamily="34" charset="0"/>
          </a:endParaRPr>
        </a:p>
      </dgm:t>
    </dgm:pt>
    <dgm:pt modelId="{D9133797-68E7-46B2-BA38-9C25E0A55EFC}" type="parTrans" cxnId="{0DF2C52F-8CE1-41F4-968E-2D864A87008E}">
      <dgm:prSet/>
      <dgm:spPr/>
      <dgm:t>
        <a:bodyPr/>
        <a:lstStyle/>
        <a:p>
          <a:endParaRPr lang="es-ES"/>
        </a:p>
      </dgm:t>
    </dgm:pt>
    <dgm:pt modelId="{4257D5F6-9D6C-4B2E-8F78-FDDCD1FE18EC}" type="sibTrans" cxnId="{0DF2C52F-8CE1-41F4-968E-2D864A87008E}">
      <dgm:prSet/>
      <dgm:spPr/>
      <dgm:t>
        <a:bodyPr/>
        <a:lstStyle/>
        <a:p>
          <a:endParaRPr lang="es-ES"/>
        </a:p>
      </dgm:t>
    </dgm:pt>
    <dgm:pt modelId="{EC82734C-D711-4F49-8B2F-96A437F3E965}">
      <dgm:prSet phldrT="[Texto]" custT="1"/>
      <dgm:spPr/>
      <dgm:t>
        <a:bodyPr/>
        <a:lstStyle/>
        <a:p>
          <a:r>
            <a:rPr lang="es-ES" sz="3600" smtClean="0">
              <a:latin typeface="Franklin Gothic Book" panose="020B0503020102020204" pitchFamily="34" charset="0"/>
            </a:rPr>
            <a:t>SEGURIDAD</a:t>
          </a:r>
          <a:endParaRPr lang="es-ES" sz="3600" dirty="0">
            <a:latin typeface="Franklin Gothic Book" panose="020B0503020102020204" pitchFamily="34" charset="0"/>
          </a:endParaRPr>
        </a:p>
      </dgm:t>
    </dgm:pt>
    <dgm:pt modelId="{03DC29A6-61E3-492C-947F-97A9ADE2A0F7}" type="parTrans" cxnId="{ED681870-127C-41B5-AAD8-B40AD07F4331}">
      <dgm:prSet/>
      <dgm:spPr/>
      <dgm:t>
        <a:bodyPr/>
        <a:lstStyle/>
        <a:p>
          <a:endParaRPr lang="es-ES"/>
        </a:p>
      </dgm:t>
    </dgm:pt>
    <dgm:pt modelId="{7CDEC0AF-3247-466D-9A8E-0555B6BDEC1C}" type="sibTrans" cxnId="{ED681870-127C-41B5-AAD8-B40AD07F4331}">
      <dgm:prSet/>
      <dgm:spPr/>
      <dgm:t>
        <a:bodyPr/>
        <a:lstStyle/>
        <a:p>
          <a:endParaRPr lang="es-ES"/>
        </a:p>
      </dgm:t>
    </dgm:pt>
    <dgm:pt modelId="{A9CC9E60-EB99-4269-B7B0-85AA87BDC324}" type="pres">
      <dgm:prSet presAssocID="{AD48C51D-FF9E-4005-BEB9-65F41CB1B70E}" presName="hierChild1" presStyleCnt="0">
        <dgm:presLayoutVars>
          <dgm:orgChart val="1"/>
          <dgm:chPref val="1"/>
          <dgm:dir/>
          <dgm:animOne val="branch"/>
          <dgm:animLvl val="lvl"/>
          <dgm:resizeHandles/>
        </dgm:presLayoutVars>
      </dgm:prSet>
      <dgm:spPr/>
      <dgm:t>
        <a:bodyPr/>
        <a:lstStyle/>
        <a:p>
          <a:endParaRPr lang="es-ES"/>
        </a:p>
      </dgm:t>
    </dgm:pt>
    <dgm:pt modelId="{9A0A38DF-D48F-4312-A4B8-286619CF6519}" type="pres">
      <dgm:prSet presAssocID="{665F83E7-1546-4F01-84CA-8C78DF6E2973}" presName="hierRoot1" presStyleCnt="0">
        <dgm:presLayoutVars>
          <dgm:hierBranch val="init"/>
        </dgm:presLayoutVars>
      </dgm:prSet>
      <dgm:spPr/>
      <dgm:t>
        <a:bodyPr/>
        <a:lstStyle/>
        <a:p>
          <a:endParaRPr lang="es-ES"/>
        </a:p>
      </dgm:t>
    </dgm:pt>
    <dgm:pt modelId="{D7490851-E8DE-439B-A3E2-7F87ADF55BF9}" type="pres">
      <dgm:prSet presAssocID="{665F83E7-1546-4F01-84CA-8C78DF6E2973}" presName="rootComposite1" presStyleCnt="0"/>
      <dgm:spPr/>
      <dgm:t>
        <a:bodyPr/>
        <a:lstStyle/>
        <a:p>
          <a:endParaRPr lang="es-ES"/>
        </a:p>
      </dgm:t>
    </dgm:pt>
    <dgm:pt modelId="{FA6E705E-1DDA-4277-A836-D4C0CD140408}" type="pres">
      <dgm:prSet presAssocID="{665F83E7-1546-4F01-84CA-8C78DF6E2973}" presName="rootText1" presStyleLbl="node0" presStyleIdx="0" presStyleCnt="1" custScaleX="117535" custScaleY="135214">
        <dgm:presLayoutVars>
          <dgm:chPref val="3"/>
        </dgm:presLayoutVars>
      </dgm:prSet>
      <dgm:spPr/>
      <dgm:t>
        <a:bodyPr/>
        <a:lstStyle/>
        <a:p>
          <a:endParaRPr lang="es-ES"/>
        </a:p>
      </dgm:t>
    </dgm:pt>
    <dgm:pt modelId="{7BC68791-EAAB-487C-9B7B-851997C98680}" type="pres">
      <dgm:prSet presAssocID="{665F83E7-1546-4F01-84CA-8C78DF6E2973}" presName="rootConnector1" presStyleLbl="node1" presStyleIdx="0" presStyleCnt="0"/>
      <dgm:spPr/>
      <dgm:t>
        <a:bodyPr/>
        <a:lstStyle/>
        <a:p>
          <a:endParaRPr lang="es-ES"/>
        </a:p>
      </dgm:t>
    </dgm:pt>
    <dgm:pt modelId="{9CE7CCE5-F36F-4A21-BE61-AAF5466748D0}" type="pres">
      <dgm:prSet presAssocID="{665F83E7-1546-4F01-84CA-8C78DF6E2973}" presName="hierChild2" presStyleCnt="0"/>
      <dgm:spPr/>
      <dgm:t>
        <a:bodyPr/>
        <a:lstStyle/>
        <a:p>
          <a:endParaRPr lang="es-ES"/>
        </a:p>
      </dgm:t>
    </dgm:pt>
    <dgm:pt modelId="{76979DEB-F95A-4B03-9B62-53385809114F}" type="pres">
      <dgm:prSet presAssocID="{97612D60-0FA2-4AC2-A9C1-AACD38C433F6}" presName="Name37" presStyleLbl="parChTrans1D2" presStyleIdx="0" presStyleCnt="3"/>
      <dgm:spPr/>
      <dgm:t>
        <a:bodyPr/>
        <a:lstStyle/>
        <a:p>
          <a:endParaRPr lang="es-ES"/>
        </a:p>
      </dgm:t>
    </dgm:pt>
    <dgm:pt modelId="{889465E2-9B2C-4867-8E38-776B8A2E24A1}" type="pres">
      <dgm:prSet presAssocID="{867A3196-60CC-4EAF-86B6-16F79D8AE264}" presName="hierRoot2" presStyleCnt="0">
        <dgm:presLayoutVars>
          <dgm:hierBranch val="init"/>
        </dgm:presLayoutVars>
      </dgm:prSet>
      <dgm:spPr/>
      <dgm:t>
        <a:bodyPr/>
        <a:lstStyle/>
        <a:p>
          <a:endParaRPr lang="es-ES"/>
        </a:p>
      </dgm:t>
    </dgm:pt>
    <dgm:pt modelId="{836EB1AD-B780-4394-B5D6-08A0282DEF60}" type="pres">
      <dgm:prSet presAssocID="{867A3196-60CC-4EAF-86B6-16F79D8AE264}" presName="rootComposite" presStyleCnt="0"/>
      <dgm:spPr/>
      <dgm:t>
        <a:bodyPr/>
        <a:lstStyle/>
        <a:p>
          <a:endParaRPr lang="es-ES"/>
        </a:p>
      </dgm:t>
    </dgm:pt>
    <dgm:pt modelId="{581558F1-4CB4-4B11-B948-B9B6E08E6939}" type="pres">
      <dgm:prSet presAssocID="{867A3196-60CC-4EAF-86B6-16F79D8AE264}" presName="rootText" presStyleLbl="node2" presStyleIdx="0" presStyleCnt="3" custLinFactNeighborX="-1765" custLinFactNeighborY="2118">
        <dgm:presLayoutVars>
          <dgm:chPref val="3"/>
        </dgm:presLayoutVars>
      </dgm:prSet>
      <dgm:spPr/>
      <dgm:t>
        <a:bodyPr/>
        <a:lstStyle/>
        <a:p>
          <a:endParaRPr lang="es-ES"/>
        </a:p>
      </dgm:t>
    </dgm:pt>
    <dgm:pt modelId="{1AD2312E-7DC3-4755-AB95-A82989FFB0C9}" type="pres">
      <dgm:prSet presAssocID="{867A3196-60CC-4EAF-86B6-16F79D8AE264}" presName="rootConnector" presStyleLbl="node2" presStyleIdx="0" presStyleCnt="3"/>
      <dgm:spPr/>
      <dgm:t>
        <a:bodyPr/>
        <a:lstStyle/>
        <a:p>
          <a:endParaRPr lang="es-ES"/>
        </a:p>
      </dgm:t>
    </dgm:pt>
    <dgm:pt modelId="{539C9211-23B5-41BD-82F8-D2701830F41D}" type="pres">
      <dgm:prSet presAssocID="{867A3196-60CC-4EAF-86B6-16F79D8AE264}" presName="hierChild4" presStyleCnt="0"/>
      <dgm:spPr/>
      <dgm:t>
        <a:bodyPr/>
        <a:lstStyle/>
        <a:p>
          <a:endParaRPr lang="es-ES"/>
        </a:p>
      </dgm:t>
    </dgm:pt>
    <dgm:pt modelId="{D5BAAA53-FCA8-466B-A211-0B33CD8FE4FD}" type="pres">
      <dgm:prSet presAssocID="{867A3196-60CC-4EAF-86B6-16F79D8AE264}" presName="hierChild5" presStyleCnt="0"/>
      <dgm:spPr/>
      <dgm:t>
        <a:bodyPr/>
        <a:lstStyle/>
        <a:p>
          <a:endParaRPr lang="es-ES"/>
        </a:p>
      </dgm:t>
    </dgm:pt>
    <dgm:pt modelId="{6A02DB9C-D7E3-445A-B6B3-7A66CC97D3E0}" type="pres">
      <dgm:prSet presAssocID="{D9133797-68E7-46B2-BA38-9C25E0A55EFC}" presName="Name37" presStyleLbl="parChTrans1D2" presStyleIdx="1" presStyleCnt="3"/>
      <dgm:spPr/>
      <dgm:t>
        <a:bodyPr/>
        <a:lstStyle/>
        <a:p>
          <a:endParaRPr lang="es-ES"/>
        </a:p>
      </dgm:t>
    </dgm:pt>
    <dgm:pt modelId="{AECBC4F4-3F32-444E-A218-64591C9495CF}" type="pres">
      <dgm:prSet presAssocID="{E6F0A45F-2CF3-4FD0-9AA6-B43E81C5A5FB}" presName="hierRoot2" presStyleCnt="0">
        <dgm:presLayoutVars>
          <dgm:hierBranch val="init"/>
        </dgm:presLayoutVars>
      </dgm:prSet>
      <dgm:spPr/>
      <dgm:t>
        <a:bodyPr/>
        <a:lstStyle/>
        <a:p>
          <a:endParaRPr lang="es-ES"/>
        </a:p>
      </dgm:t>
    </dgm:pt>
    <dgm:pt modelId="{7CE9374F-4EAC-4D00-9228-FCA0E8CB626D}" type="pres">
      <dgm:prSet presAssocID="{E6F0A45F-2CF3-4FD0-9AA6-B43E81C5A5FB}" presName="rootComposite" presStyleCnt="0"/>
      <dgm:spPr/>
      <dgm:t>
        <a:bodyPr/>
        <a:lstStyle/>
        <a:p>
          <a:endParaRPr lang="es-ES"/>
        </a:p>
      </dgm:t>
    </dgm:pt>
    <dgm:pt modelId="{23EEB36D-BD49-405D-B13E-7E7C7E52B9DD}" type="pres">
      <dgm:prSet presAssocID="{E6F0A45F-2CF3-4FD0-9AA6-B43E81C5A5FB}" presName="rootText" presStyleLbl="node2" presStyleIdx="1" presStyleCnt="3">
        <dgm:presLayoutVars>
          <dgm:chPref val="3"/>
        </dgm:presLayoutVars>
      </dgm:prSet>
      <dgm:spPr/>
      <dgm:t>
        <a:bodyPr/>
        <a:lstStyle/>
        <a:p>
          <a:endParaRPr lang="es-ES"/>
        </a:p>
      </dgm:t>
    </dgm:pt>
    <dgm:pt modelId="{D354ED6F-E8CE-411B-9E69-FD4DA9528620}" type="pres">
      <dgm:prSet presAssocID="{E6F0A45F-2CF3-4FD0-9AA6-B43E81C5A5FB}" presName="rootConnector" presStyleLbl="node2" presStyleIdx="1" presStyleCnt="3"/>
      <dgm:spPr/>
      <dgm:t>
        <a:bodyPr/>
        <a:lstStyle/>
        <a:p>
          <a:endParaRPr lang="es-ES"/>
        </a:p>
      </dgm:t>
    </dgm:pt>
    <dgm:pt modelId="{6AF29B7C-6CBA-4772-90D7-8910FD700A73}" type="pres">
      <dgm:prSet presAssocID="{E6F0A45F-2CF3-4FD0-9AA6-B43E81C5A5FB}" presName="hierChild4" presStyleCnt="0"/>
      <dgm:spPr/>
      <dgm:t>
        <a:bodyPr/>
        <a:lstStyle/>
        <a:p>
          <a:endParaRPr lang="es-ES"/>
        </a:p>
      </dgm:t>
    </dgm:pt>
    <dgm:pt modelId="{2E8F1D4C-BC09-4631-8CDF-5BB6D4B34DF8}" type="pres">
      <dgm:prSet presAssocID="{E6F0A45F-2CF3-4FD0-9AA6-B43E81C5A5FB}" presName="hierChild5" presStyleCnt="0"/>
      <dgm:spPr/>
      <dgm:t>
        <a:bodyPr/>
        <a:lstStyle/>
        <a:p>
          <a:endParaRPr lang="es-ES"/>
        </a:p>
      </dgm:t>
    </dgm:pt>
    <dgm:pt modelId="{F56B950A-AB15-4149-B3D6-DD02F7AAE171}" type="pres">
      <dgm:prSet presAssocID="{03DC29A6-61E3-492C-947F-97A9ADE2A0F7}" presName="Name37" presStyleLbl="parChTrans1D2" presStyleIdx="2" presStyleCnt="3"/>
      <dgm:spPr/>
      <dgm:t>
        <a:bodyPr/>
        <a:lstStyle/>
        <a:p>
          <a:endParaRPr lang="es-ES"/>
        </a:p>
      </dgm:t>
    </dgm:pt>
    <dgm:pt modelId="{C7FD5C65-9955-4DFE-8FBF-1DE7B3DA3A95}" type="pres">
      <dgm:prSet presAssocID="{EC82734C-D711-4F49-8B2F-96A437F3E965}" presName="hierRoot2" presStyleCnt="0">
        <dgm:presLayoutVars>
          <dgm:hierBranch val="init"/>
        </dgm:presLayoutVars>
      </dgm:prSet>
      <dgm:spPr/>
      <dgm:t>
        <a:bodyPr/>
        <a:lstStyle/>
        <a:p>
          <a:endParaRPr lang="es-ES"/>
        </a:p>
      </dgm:t>
    </dgm:pt>
    <dgm:pt modelId="{81589CBF-CEEF-4BCA-9FBE-D7BA80529A5B}" type="pres">
      <dgm:prSet presAssocID="{EC82734C-D711-4F49-8B2F-96A437F3E965}" presName="rootComposite" presStyleCnt="0"/>
      <dgm:spPr/>
      <dgm:t>
        <a:bodyPr/>
        <a:lstStyle/>
        <a:p>
          <a:endParaRPr lang="es-ES"/>
        </a:p>
      </dgm:t>
    </dgm:pt>
    <dgm:pt modelId="{1F9C4923-42EB-4644-BE12-4B52ADAFA091}" type="pres">
      <dgm:prSet presAssocID="{EC82734C-D711-4F49-8B2F-96A437F3E965}" presName="rootText" presStyleLbl="node2" presStyleIdx="2" presStyleCnt="3">
        <dgm:presLayoutVars>
          <dgm:chPref val="3"/>
        </dgm:presLayoutVars>
      </dgm:prSet>
      <dgm:spPr/>
      <dgm:t>
        <a:bodyPr/>
        <a:lstStyle/>
        <a:p>
          <a:endParaRPr lang="es-ES"/>
        </a:p>
      </dgm:t>
    </dgm:pt>
    <dgm:pt modelId="{C4AF828A-B904-4130-AD37-34EA1629CF0F}" type="pres">
      <dgm:prSet presAssocID="{EC82734C-D711-4F49-8B2F-96A437F3E965}" presName="rootConnector" presStyleLbl="node2" presStyleIdx="2" presStyleCnt="3"/>
      <dgm:spPr/>
      <dgm:t>
        <a:bodyPr/>
        <a:lstStyle/>
        <a:p>
          <a:endParaRPr lang="es-ES"/>
        </a:p>
      </dgm:t>
    </dgm:pt>
    <dgm:pt modelId="{F4371012-286A-4C28-816D-1838CF9C5255}" type="pres">
      <dgm:prSet presAssocID="{EC82734C-D711-4F49-8B2F-96A437F3E965}" presName="hierChild4" presStyleCnt="0"/>
      <dgm:spPr/>
      <dgm:t>
        <a:bodyPr/>
        <a:lstStyle/>
        <a:p>
          <a:endParaRPr lang="es-ES"/>
        </a:p>
      </dgm:t>
    </dgm:pt>
    <dgm:pt modelId="{C1C6E3C0-BB05-4114-ABD5-ECE1A527F06B}" type="pres">
      <dgm:prSet presAssocID="{EC82734C-D711-4F49-8B2F-96A437F3E965}" presName="hierChild5" presStyleCnt="0"/>
      <dgm:spPr/>
      <dgm:t>
        <a:bodyPr/>
        <a:lstStyle/>
        <a:p>
          <a:endParaRPr lang="es-ES"/>
        </a:p>
      </dgm:t>
    </dgm:pt>
    <dgm:pt modelId="{6C7BB3EB-0A80-4469-98DE-E12790AB7D98}" type="pres">
      <dgm:prSet presAssocID="{665F83E7-1546-4F01-84CA-8C78DF6E2973}" presName="hierChild3" presStyleCnt="0"/>
      <dgm:spPr/>
      <dgm:t>
        <a:bodyPr/>
        <a:lstStyle/>
        <a:p>
          <a:endParaRPr lang="es-ES"/>
        </a:p>
      </dgm:t>
    </dgm:pt>
  </dgm:ptLst>
  <dgm:cxnLst>
    <dgm:cxn modelId="{11302A1C-4F52-4044-AF63-D1C4D9BAD977}" type="presOf" srcId="{E6F0A45F-2CF3-4FD0-9AA6-B43E81C5A5FB}" destId="{D354ED6F-E8CE-411B-9E69-FD4DA9528620}" srcOrd="1" destOrd="0" presId="urn:microsoft.com/office/officeart/2005/8/layout/orgChart1"/>
    <dgm:cxn modelId="{0DF2C52F-8CE1-41F4-968E-2D864A87008E}" srcId="{665F83E7-1546-4F01-84CA-8C78DF6E2973}" destId="{E6F0A45F-2CF3-4FD0-9AA6-B43E81C5A5FB}" srcOrd="1" destOrd="0" parTransId="{D9133797-68E7-46B2-BA38-9C25E0A55EFC}" sibTransId="{4257D5F6-9D6C-4B2E-8F78-FDDCD1FE18EC}"/>
    <dgm:cxn modelId="{93C7B1DB-397E-4C79-86AB-6B213939904D}" type="presOf" srcId="{D9133797-68E7-46B2-BA38-9C25E0A55EFC}" destId="{6A02DB9C-D7E3-445A-B6B3-7A66CC97D3E0}" srcOrd="0" destOrd="0" presId="urn:microsoft.com/office/officeart/2005/8/layout/orgChart1"/>
    <dgm:cxn modelId="{ED681870-127C-41B5-AAD8-B40AD07F4331}" srcId="{665F83E7-1546-4F01-84CA-8C78DF6E2973}" destId="{EC82734C-D711-4F49-8B2F-96A437F3E965}" srcOrd="2" destOrd="0" parTransId="{03DC29A6-61E3-492C-947F-97A9ADE2A0F7}" sibTransId="{7CDEC0AF-3247-466D-9A8E-0555B6BDEC1C}"/>
    <dgm:cxn modelId="{FA253D00-DCC8-4B3A-BF11-C6C83B243E08}" type="presOf" srcId="{EC82734C-D711-4F49-8B2F-96A437F3E965}" destId="{1F9C4923-42EB-4644-BE12-4B52ADAFA091}" srcOrd="0" destOrd="0" presId="urn:microsoft.com/office/officeart/2005/8/layout/orgChart1"/>
    <dgm:cxn modelId="{187BDE97-4F1E-4DD4-A87A-D44BC36F5714}" type="presOf" srcId="{665F83E7-1546-4F01-84CA-8C78DF6E2973}" destId="{7BC68791-EAAB-487C-9B7B-851997C98680}" srcOrd="1" destOrd="0" presId="urn:microsoft.com/office/officeart/2005/8/layout/orgChart1"/>
    <dgm:cxn modelId="{629A8AC3-F583-494A-A73C-A8F8186BF28A}" type="presOf" srcId="{97612D60-0FA2-4AC2-A9C1-AACD38C433F6}" destId="{76979DEB-F95A-4B03-9B62-53385809114F}" srcOrd="0" destOrd="0" presId="urn:microsoft.com/office/officeart/2005/8/layout/orgChart1"/>
    <dgm:cxn modelId="{EF6C4653-348D-41D5-8CD3-A2430C902837}" srcId="{AD48C51D-FF9E-4005-BEB9-65F41CB1B70E}" destId="{665F83E7-1546-4F01-84CA-8C78DF6E2973}" srcOrd="0" destOrd="0" parTransId="{2BBEFD37-B737-4C39-929A-6DCFF45F00B5}" sibTransId="{DA457903-5398-4167-BC2D-511D172EFE37}"/>
    <dgm:cxn modelId="{9DECCA87-F694-4D57-BEC3-D209C434970E}" type="presOf" srcId="{AD48C51D-FF9E-4005-BEB9-65F41CB1B70E}" destId="{A9CC9E60-EB99-4269-B7B0-85AA87BDC324}" srcOrd="0" destOrd="0" presId="urn:microsoft.com/office/officeart/2005/8/layout/orgChart1"/>
    <dgm:cxn modelId="{928D7F69-902F-49AA-ACE5-2412AC1FA099}" srcId="{665F83E7-1546-4F01-84CA-8C78DF6E2973}" destId="{867A3196-60CC-4EAF-86B6-16F79D8AE264}" srcOrd="0" destOrd="0" parTransId="{97612D60-0FA2-4AC2-A9C1-AACD38C433F6}" sibTransId="{2C4B71AC-234B-4716-AA33-66ACEB6899C2}"/>
    <dgm:cxn modelId="{577D211B-4E62-4105-B36F-E52A0CACE10D}" type="presOf" srcId="{867A3196-60CC-4EAF-86B6-16F79D8AE264}" destId="{581558F1-4CB4-4B11-B948-B9B6E08E6939}" srcOrd="0" destOrd="0" presId="urn:microsoft.com/office/officeart/2005/8/layout/orgChart1"/>
    <dgm:cxn modelId="{F4BB5418-7E36-46AF-A52A-D0CCA9AAD87F}" type="presOf" srcId="{EC82734C-D711-4F49-8B2F-96A437F3E965}" destId="{C4AF828A-B904-4130-AD37-34EA1629CF0F}" srcOrd="1" destOrd="0" presId="urn:microsoft.com/office/officeart/2005/8/layout/orgChart1"/>
    <dgm:cxn modelId="{02E2D601-7D47-4290-89A5-28C576585BDF}" type="presOf" srcId="{E6F0A45F-2CF3-4FD0-9AA6-B43E81C5A5FB}" destId="{23EEB36D-BD49-405D-B13E-7E7C7E52B9DD}" srcOrd="0" destOrd="0" presId="urn:microsoft.com/office/officeart/2005/8/layout/orgChart1"/>
    <dgm:cxn modelId="{44956912-E72C-49B1-BF4C-7C935A7FF531}" type="presOf" srcId="{867A3196-60CC-4EAF-86B6-16F79D8AE264}" destId="{1AD2312E-7DC3-4755-AB95-A82989FFB0C9}" srcOrd="1" destOrd="0" presId="urn:microsoft.com/office/officeart/2005/8/layout/orgChart1"/>
    <dgm:cxn modelId="{C3890474-152D-4A9E-95DA-B667AE8FF0B7}" type="presOf" srcId="{03DC29A6-61E3-492C-947F-97A9ADE2A0F7}" destId="{F56B950A-AB15-4149-B3D6-DD02F7AAE171}" srcOrd="0" destOrd="0" presId="urn:microsoft.com/office/officeart/2005/8/layout/orgChart1"/>
    <dgm:cxn modelId="{22BD82A2-31CA-43E7-A999-324FCFDF2BA1}" type="presOf" srcId="{665F83E7-1546-4F01-84CA-8C78DF6E2973}" destId="{FA6E705E-1DDA-4277-A836-D4C0CD140408}" srcOrd="0" destOrd="0" presId="urn:microsoft.com/office/officeart/2005/8/layout/orgChart1"/>
    <dgm:cxn modelId="{8BD3BE4A-3823-4DE4-AA31-39BB5517A17E}" type="presParOf" srcId="{A9CC9E60-EB99-4269-B7B0-85AA87BDC324}" destId="{9A0A38DF-D48F-4312-A4B8-286619CF6519}" srcOrd="0" destOrd="0" presId="urn:microsoft.com/office/officeart/2005/8/layout/orgChart1"/>
    <dgm:cxn modelId="{0FCD7C8F-8663-4961-A9CD-4A2AE0FF0B92}" type="presParOf" srcId="{9A0A38DF-D48F-4312-A4B8-286619CF6519}" destId="{D7490851-E8DE-439B-A3E2-7F87ADF55BF9}" srcOrd="0" destOrd="0" presId="urn:microsoft.com/office/officeart/2005/8/layout/orgChart1"/>
    <dgm:cxn modelId="{0291A1D4-9D67-4463-95A7-0C7390505FFD}" type="presParOf" srcId="{D7490851-E8DE-439B-A3E2-7F87ADF55BF9}" destId="{FA6E705E-1DDA-4277-A836-D4C0CD140408}" srcOrd="0" destOrd="0" presId="urn:microsoft.com/office/officeart/2005/8/layout/orgChart1"/>
    <dgm:cxn modelId="{CE59D40C-DEE7-4FB0-A586-0BF1BEAEFB33}" type="presParOf" srcId="{D7490851-E8DE-439B-A3E2-7F87ADF55BF9}" destId="{7BC68791-EAAB-487C-9B7B-851997C98680}" srcOrd="1" destOrd="0" presId="urn:microsoft.com/office/officeart/2005/8/layout/orgChart1"/>
    <dgm:cxn modelId="{5A9BF7C0-6A3F-4937-9A87-DC1433A36167}" type="presParOf" srcId="{9A0A38DF-D48F-4312-A4B8-286619CF6519}" destId="{9CE7CCE5-F36F-4A21-BE61-AAF5466748D0}" srcOrd="1" destOrd="0" presId="urn:microsoft.com/office/officeart/2005/8/layout/orgChart1"/>
    <dgm:cxn modelId="{766C7D0B-31BF-4C74-BC62-A6F950BFBFBB}" type="presParOf" srcId="{9CE7CCE5-F36F-4A21-BE61-AAF5466748D0}" destId="{76979DEB-F95A-4B03-9B62-53385809114F}" srcOrd="0" destOrd="0" presId="urn:microsoft.com/office/officeart/2005/8/layout/orgChart1"/>
    <dgm:cxn modelId="{70777180-68E1-45BC-B539-6CDB19D10E6C}" type="presParOf" srcId="{9CE7CCE5-F36F-4A21-BE61-AAF5466748D0}" destId="{889465E2-9B2C-4867-8E38-776B8A2E24A1}" srcOrd="1" destOrd="0" presId="urn:microsoft.com/office/officeart/2005/8/layout/orgChart1"/>
    <dgm:cxn modelId="{1F79784A-29F1-4046-8063-DFC60AE6B969}" type="presParOf" srcId="{889465E2-9B2C-4867-8E38-776B8A2E24A1}" destId="{836EB1AD-B780-4394-B5D6-08A0282DEF60}" srcOrd="0" destOrd="0" presId="urn:microsoft.com/office/officeart/2005/8/layout/orgChart1"/>
    <dgm:cxn modelId="{5C7931E4-8099-434B-81D2-0477A8F69EFC}" type="presParOf" srcId="{836EB1AD-B780-4394-B5D6-08A0282DEF60}" destId="{581558F1-4CB4-4B11-B948-B9B6E08E6939}" srcOrd="0" destOrd="0" presId="urn:microsoft.com/office/officeart/2005/8/layout/orgChart1"/>
    <dgm:cxn modelId="{B7B14CA1-669D-4368-B669-FD03BF0A811B}" type="presParOf" srcId="{836EB1AD-B780-4394-B5D6-08A0282DEF60}" destId="{1AD2312E-7DC3-4755-AB95-A82989FFB0C9}" srcOrd="1" destOrd="0" presId="urn:microsoft.com/office/officeart/2005/8/layout/orgChart1"/>
    <dgm:cxn modelId="{5381E402-63A6-42E4-AEC8-63A35CC372E7}" type="presParOf" srcId="{889465E2-9B2C-4867-8E38-776B8A2E24A1}" destId="{539C9211-23B5-41BD-82F8-D2701830F41D}" srcOrd="1" destOrd="0" presId="urn:microsoft.com/office/officeart/2005/8/layout/orgChart1"/>
    <dgm:cxn modelId="{84DDCEB3-6390-4415-B593-CEA29560CB01}" type="presParOf" srcId="{889465E2-9B2C-4867-8E38-776B8A2E24A1}" destId="{D5BAAA53-FCA8-466B-A211-0B33CD8FE4FD}" srcOrd="2" destOrd="0" presId="urn:microsoft.com/office/officeart/2005/8/layout/orgChart1"/>
    <dgm:cxn modelId="{8C86FA8C-77B7-408B-9EBD-4325208A0A73}" type="presParOf" srcId="{9CE7CCE5-F36F-4A21-BE61-AAF5466748D0}" destId="{6A02DB9C-D7E3-445A-B6B3-7A66CC97D3E0}" srcOrd="2" destOrd="0" presId="urn:microsoft.com/office/officeart/2005/8/layout/orgChart1"/>
    <dgm:cxn modelId="{16A68FC6-4DFE-45CC-9950-E104D4CB6AF3}" type="presParOf" srcId="{9CE7CCE5-F36F-4A21-BE61-AAF5466748D0}" destId="{AECBC4F4-3F32-444E-A218-64591C9495CF}" srcOrd="3" destOrd="0" presId="urn:microsoft.com/office/officeart/2005/8/layout/orgChart1"/>
    <dgm:cxn modelId="{95F4473C-162B-429B-A560-78273782F93F}" type="presParOf" srcId="{AECBC4F4-3F32-444E-A218-64591C9495CF}" destId="{7CE9374F-4EAC-4D00-9228-FCA0E8CB626D}" srcOrd="0" destOrd="0" presId="urn:microsoft.com/office/officeart/2005/8/layout/orgChart1"/>
    <dgm:cxn modelId="{CCA93B6F-90EC-4EE9-81C7-D62589CE0807}" type="presParOf" srcId="{7CE9374F-4EAC-4D00-9228-FCA0E8CB626D}" destId="{23EEB36D-BD49-405D-B13E-7E7C7E52B9DD}" srcOrd="0" destOrd="0" presId="urn:microsoft.com/office/officeart/2005/8/layout/orgChart1"/>
    <dgm:cxn modelId="{42F997A3-4AF9-4823-B39A-BA69C7177FD4}" type="presParOf" srcId="{7CE9374F-4EAC-4D00-9228-FCA0E8CB626D}" destId="{D354ED6F-E8CE-411B-9E69-FD4DA9528620}" srcOrd="1" destOrd="0" presId="urn:microsoft.com/office/officeart/2005/8/layout/orgChart1"/>
    <dgm:cxn modelId="{220CC4EB-51FD-43E4-8564-3CDCCAB4540C}" type="presParOf" srcId="{AECBC4F4-3F32-444E-A218-64591C9495CF}" destId="{6AF29B7C-6CBA-4772-90D7-8910FD700A73}" srcOrd="1" destOrd="0" presId="urn:microsoft.com/office/officeart/2005/8/layout/orgChart1"/>
    <dgm:cxn modelId="{E0E04BFB-28E0-4E91-9A11-008D86D9213D}" type="presParOf" srcId="{AECBC4F4-3F32-444E-A218-64591C9495CF}" destId="{2E8F1D4C-BC09-4631-8CDF-5BB6D4B34DF8}" srcOrd="2" destOrd="0" presId="urn:microsoft.com/office/officeart/2005/8/layout/orgChart1"/>
    <dgm:cxn modelId="{7AE76A3B-0A9F-448C-8357-92826E25C666}" type="presParOf" srcId="{9CE7CCE5-F36F-4A21-BE61-AAF5466748D0}" destId="{F56B950A-AB15-4149-B3D6-DD02F7AAE171}" srcOrd="4" destOrd="0" presId="urn:microsoft.com/office/officeart/2005/8/layout/orgChart1"/>
    <dgm:cxn modelId="{20D19E53-8882-446E-99A7-D5A1334FB14E}" type="presParOf" srcId="{9CE7CCE5-F36F-4A21-BE61-AAF5466748D0}" destId="{C7FD5C65-9955-4DFE-8FBF-1DE7B3DA3A95}" srcOrd="5" destOrd="0" presId="urn:microsoft.com/office/officeart/2005/8/layout/orgChart1"/>
    <dgm:cxn modelId="{30B22C24-33F9-434B-B50F-9643A9A80667}" type="presParOf" srcId="{C7FD5C65-9955-4DFE-8FBF-1DE7B3DA3A95}" destId="{81589CBF-CEEF-4BCA-9FBE-D7BA80529A5B}" srcOrd="0" destOrd="0" presId="urn:microsoft.com/office/officeart/2005/8/layout/orgChart1"/>
    <dgm:cxn modelId="{A2D6F987-9FD0-4D2E-A18E-419327B6ACAE}" type="presParOf" srcId="{81589CBF-CEEF-4BCA-9FBE-D7BA80529A5B}" destId="{1F9C4923-42EB-4644-BE12-4B52ADAFA091}" srcOrd="0" destOrd="0" presId="urn:microsoft.com/office/officeart/2005/8/layout/orgChart1"/>
    <dgm:cxn modelId="{B9A3567F-CBA7-4C87-9F13-37E7B4BE5955}" type="presParOf" srcId="{81589CBF-CEEF-4BCA-9FBE-D7BA80529A5B}" destId="{C4AF828A-B904-4130-AD37-34EA1629CF0F}" srcOrd="1" destOrd="0" presId="urn:microsoft.com/office/officeart/2005/8/layout/orgChart1"/>
    <dgm:cxn modelId="{B4B99570-5B22-4952-B416-C38BDFBB65BD}" type="presParOf" srcId="{C7FD5C65-9955-4DFE-8FBF-1DE7B3DA3A95}" destId="{F4371012-286A-4C28-816D-1838CF9C5255}" srcOrd="1" destOrd="0" presId="urn:microsoft.com/office/officeart/2005/8/layout/orgChart1"/>
    <dgm:cxn modelId="{CC26B1C5-1101-4D20-AD68-B28F5FD84940}" type="presParOf" srcId="{C7FD5C65-9955-4DFE-8FBF-1DE7B3DA3A95}" destId="{C1C6E3C0-BB05-4114-ABD5-ECE1A527F06B}" srcOrd="2" destOrd="0" presId="urn:microsoft.com/office/officeart/2005/8/layout/orgChart1"/>
    <dgm:cxn modelId="{FCC30D8C-71F4-48B6-A43F-6410398AB1A8}" type="presParOf" srcId="{9A0A38DF-D48F-4312-A4B8-286619CF6519}" destId="{6C7BB3EB-0A80-4469-98DE-E12790AB7D98}" srcOrd="2" destOrd="0" presId="urn:microsoft.com/office/officeart/2005/8/layout/orgChart1"/>
  </dgm:cxnLst>
  <dgm:bg>
    <a:effectLst>
      <a:innerShdw blurRad="63500" dist="50800" dir="2700000">
        <a:prstClr val="black">
          <a:alpha val="50000"/>
        </a:prstClr>
      </a:inn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6B950A-AB15-4149-B3D6-DD02F7AAE171}">
      <dsp:nvSpPr>
        <dsp:cNvPr id="0" name=""/>
        <dsp:cNvSpPr/>
      </dsp:nvSpPr>
      <dsp:spPr>
        <a:xfrm>
          <a:off x="4064000" y="2669019"/>
          <a:ext cx="2875309" cy="499020"/>
        </a:xfrm>
        <a:custGeom>
          <a:avLst/>
          <a:gdLst/>
          <a:ahLst/>
          <a:cxnLst/>
          <a:rect l="0" t="0" r="0" b="0"/>
          <a:pathLst>
            <a:path>
              <a:moveTo>
                <a:pt x="0" y="0"/>
              </a:moveTo>
              <a:lnTo>
                <a:pt x="0" y="249510"/>
              </a:lnTo>
              <a:lnTo>
                <a:pt x="2875309" y="249510"/>
              </a:lnTo>
              <a:lnTo>
                <a:pt x="2875309" y="49902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02DB9C-D7E3-445A-B6B3-7A66CC97D3E0}">
      <dsp:nvSpPr>
        <dsp:cNvPr id="0" name=""/>
        <dsp:cNvSpPr/>
      </dsp:nvSpPr>
      <dsp:spPr>
        <a:xfrm>
          <a:off x="4018280" y="2669019"/>
          <a:ext cx="91440" cy="499020"/>
        </a:xfrm>
        <a:custGeom>
          <a:avLst/>
          <a:gdLst/>
          <a:ahLst/>
          <a:cxnLst/>
          <a:rect l="0" t="0" r="0" b="0"/>
          <a:pathLst>
            <a:path>
              <a:moveTo>
                <a:pt x="45720" y="0"/>
              </a:moveTo>
              <a:lnTo>
                <a:pt x="45720" y="499020"/>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979DEB-F95A-4B03-9B62-53385809114F}">
      <dsp:nvSpPr>
        <dsp:cNvPr id="0" name=""/>
        <dsp:cNvSpPr/>
      </dsp:nvSpPr>
      <dsp:spPr>
        <a:xfrm>
          <a:off x="1188144" y="2669019"/>
          <a:ext cx="2875855" cy="524185"/>
        </a:xfrm>
        <a:custGeom>
          <a:avLst/>
          <a:gdLst/>
          <a:ahLst/>
          <a:cxnLst/>
          <a:rect l="0" t="0" r="0" b="0"/>
          <a:pathLst>
            <a:path>
              <a:moveTo>
                <a:pt x="2875855" y="0"/>
              </a:moveTo>
              <a:lnTo>
                <a:pt x="2875855" y="274675"/>
              </a:lnTo>
              <a:lnTo>
                <a:pt x="0" y="274675"/>
              </a:lnTo>
              <a:lnTo>
                <a:pt x="0" y="524185"/>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6E705E-1DDA-4277-A836-D4C0CD140408}">
      <dsp:nvSpPr>
        <dsp:cNvPr id="0" name=""/>
        <dsp:cNvSpPr/>
      </dsp:nvSpPr>
      <dsp:spPr>
        <a:xfrm>
          <a:off x="2667514" y="1062482"/>
          <a:ext cx="2792971" cy="1606537"/>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s-ES" sz="3600" kern="1200" dirty="0" smtClean="0">
              <a:latin typeface="Franklin Gothic Book" panose="020B0503020102020204" pitchFamily="34" charset="0"/>
            </a:rPr>
            <a:t>SUBGRUPOS DE TRABAJO.</a:t>
          </a:r>
          <a:endParaRPr lang="es-ES" sz="3600" kern="1200" dirty="0">
            <a:latin typeface="Franklin Gothic Book" panose="020B0503020102020204" pitchFamily="34" charset="0"/>
          </a:endParaRPr>
        </a:p>
      </dsp:txBody>
      <dsp:txXfrm>
        <a:off x="2667514" y="1062482"/>
        <a:ext cx="2792971" cy="1606537"/>
      </dsp:txXfrm>
    </dsp:sp>
    <dsp:sp modelId="{581558F1-4CB4-4B11-B948-B9B6E08E6939}">
      <dsp:nvSpPr>
        <dsp:cNvPr id="0" name=""/>
        <dsp:cNvSpPr/>
      </dsp:nvSpPr>
      <dsp:spPr>
        <a:xfrm>
          <a:off x="0" y="3193205"/>
          <a:ext cx="2376289" cy="1188144"/>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s-ES" sz="3600" kern="1200" smtClean="0">
              <a:latin typeface="Franklin Gothic Book" panose="020B0503020102020204" pitchFamily="34" charset="0"/>
            </a:rPr>
            <a:t>SALUD</a:t>
          </a:r>
          <a:endParaRPr lang="es-ES" sz="3600" kern="1200" dirty="0">
            <a:latin typeface="Franklin Gothic Book" panose="020B0503020102020204" pitchFamily="34" charset="0"/>
          </a:endParaRPr>
        </a:p>
      </dsp:txBody>
      <dsp:txXfrm>
        <a:off x="0" y="3193205"/>
        <a:ext cx="2376289" cy="1188144"/>
      </dsp:txXfrm>
    </dsp:sp>
    <dsp:sp modelId="{23EEB36D-BD49-405D-B13E-7E7C7E52B9DD}">
      <dsp:nvSpPr>
        <dsp:cNvPr id="0" name=""/>
        <dsp:cNvSpPr/>
      </dsp:nvSpPr>
      <dsp:spPr>
        <a:xfrm>
          <a:off x="2875855" y="3168040"/>
          <a:ext cx="2376289" cy="1188144"/>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s-ES" sz="3600" kern="1200" smtClean="0">
              <a:latin typeface="Franklin Gothic Book" panose="020B0503020102020204" pitchFamily="34" charset="0"/>
            </a:rPr>
            <a:t>EDUCACIÓN</a:t>
          </a:r>
          <a:endParaRPr lang="es-ES" sz="3600" kern="1200" dirty="0">
            <a:latin typeface="Franklin Gothic Book" panose="020B0503020102020204" pitchFamily="34" charset="0"/>
          </a:endParaRPr>
        </a:p>
      </dsp:txBody>
      <dsp:txXfrm>
        <a:off x="2875855" y="3168040"/>
        <a:ext cx="2376289" cy="1188144"/>
      </dsp:txXfrm>
    </dsp:sp>
    <dsp:sp modelId="{1F9C4923-42EB-4644-BE12-4B52ADAFA091}">
      <dsp:nvSpPr>
        <dsp:cNvPr id="0" name=""/>
        <dsp:cNvSpPr/>
      </dsp:nvSpPr>
      <dsp:spPr>
        <a:xfrm>
          <a:off x="5751165" y="3168040"/>
          <a:ext cx="2376289" cy="1188144"/>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s-ES" sz="3600" kern="1200" smtClean="0">
              <a:latin typeface="Franklin Gothic Book" panose="020B0503020102020204" pitchFamily="34" charset="0"/>
            </a:rPr>
            <a:t>SEGURIDAD</a:t>
          </a:r>
          <a:endParaRPr lang="es-ES" sz="3600" kern="1200" dirty="0">
            <a:latin typeface="Franklin Gothic Book" panose="020B0503020102020204" pitchFamily="34" charset="0"/>
          </a:endParaRPr>
        </a:p>
      </dsp:txBody>
      <dsp:txXfrm>
        <a:off x="5751165" y="3168040"/>
        <a:ext cx="2376289" cy="118814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MX"/>
          </a:p>
        </p:txBody>
      </p:sp>
      <p:sp>
        <p:nvSpPr>
          <p:cNvPr id="3" name="Marcador de fecha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B45766A-D314-41BD-9D6B-54BC674B1790}" type="datetimeFigureOut">
              <a:rPr lang="es-MX" smtClean="0"/>
              <a:t>30/05/2025</a:t>
            </a:fld>
            <a:endParaRPr lang="es-MX"/>
          </a:p>
        </p:txBody>
      </p:sp>
      <p:sp>
        <p:nvSpPr>
          <p:cNvPr id="4" name="Marcador de pie de página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9D82BE8-5F81-4DC7-83E6-BF5B3771B2D9}" type="slidenum">
              <a:rPr lang="es-MX" smtClean="0"/>
              <a:t>‹Nº›</a:t>
            </a:fld>
            <a:endParaRPr lang="es-MX"/>
          </a:p>
        </p:txBody>
      </p:sp>
    </p:spTree>
    <p:extLst>
      <p:ext uri="{BB962C8B-B14F-4D97-AF65-F5344CB8AC3E}">
        <p14:creationId xmlns:p14="http://schemas.microsoft.com/office/powerpoint/2010/main" val="1458335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MX"/>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D8F9F41-3F6B-4446-9392-077D3B117F8D}" type="datetimeFigureOut">
              <a:rPr lang="es-MX" smtClean="0"/>
              <a:t>30/05/2025</a:t>
            </a:fld>
            <a:endParaRPr lang="es-MX"/>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MX"/>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CD4F03C-450F-43AC-8140-F3930D6491AB}" type="slidenum">
              <a:rPr lang="es-MX" smtClean="0"/>
              <a:t>‹Nº›</a:t>
            </a:fld>
            <a:endParaRPr lang="es-MX"/>
          </a:p>
        </p:txBody>
      </p:sp>
    </p:spTree>
    <p:extLst>
      <p:ext uri="{BB962C8B-B14F-4D97-AF65-F5344CB8AC3E}">
        <p14:creationId xmlns:p14="http://schemas.microsoft.com/office/powerpoint/2010/main" val="1142645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2CD4F03C-450F-43AC-8140-F3930D6491AB}" type="slidenum">
              <a:rPr lang="es-MX" smtClean="0"/>
              <a:t>1</a:t>
            </a:fld>
            <a:endParaRPr lang="es-MX"/>
          </a:p>
        </p:txBody>
      </p:sp>
    </p:spTree>
    <p:extLst>
      <p:ext uri="{BB962C8B-B14F-4D97-AF65-F5344CB8AC3E}">
        <p14:creationId xmlns:p14="http://schemas.microsoft.com/office/powerpoint/2010/main" val="2949633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2CD4F03C-450F-43AC-8140-F3930D6491AB}" type="slidenum">
              <a:rPr lang="es-MX" smtClean="0"/>
              <a:t>10</a:t>
            </a:fld>
            <a:endParaRPr lang="es-MX"/>
          </a:p>
        </p:txBody>
      </p:sp>
    </p:spTree>
    <p:extLst>
      <p:ext uri="{BB962C8B-B14F-4D97-AF65-F5344CB8AC3E}">
        <p14:creationId xmlns:p14="http://schemas.microsoft.com/office/powerpoint/2010/main" val="4103842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2CD4F03C-450F-43AC-8140-F3930D6491AB}" type="slidenum">
              <a:rPr lang="es-MX" smtClean="0"/>
              <a:t>11</a:t>
            </a:fld>
            <a:endParaRPr lang="es-MX"/>
          </a:p>
        </p:txBody>
      </p:sp>
    </p:spTree>
    <p:extLst>
      <p:ext uri="{BB962C8B-B14F-4D97-AF65-F5344CB8AC3E}">
        <p14:creationId xmlns:p14="http://schemas.microsoft.com/office/powerpoint/2010/main" val="1001394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2CD4F03C-450F-43AC-8140-F3930D6491AB}" type="slidenum">
              <a:rPr lang="es-MX" smtClean="0"/>
              <a:t>12</a:t>
            </a:fld>
            <a:endParaRPr lang="es-MX"/>
          </a:p>
        </p:txBody>
      </p:sp>
    </p:spTree>
    <p:extLst>
      <p:ext uri="{BB962C8B-B14F-4D97-AF65-F5344CB8AC3E}">
        <p14:creationId xmlns:p14="http://schemas.microsoft.com/office/powerpoint/2010/main" val="2358473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2CD4F03C-450F-43AC-8140-F3930D6491AB}" type="slidenum">
              <a:rPr lang="es-MX" smtClean="0"/>
              <a:t>13</a:t>
            </a:fld>
            <a:endParaRPr lang="es-MX"/>
          </a:p>
        </p:txBody>
      </p:sp>
    </p:spTree>
    <p:extLst>
      <p:ext uri="{BB962C8B-B14F-4D97-AF65-F5344CB8AC3E}">
        <p14:creationId xmlns:p14="http://schemas.microsoft.com/office/powerpoint/2010/main" val="1720754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2CD4F03C-450F-43AC-8140-F3930D6491AB}" type="slidenum">
              <a:rPr lang="es-MX" smtClean="0"/>
              <a:t>14</a:t>
            </a:fld>
            <a:endParaRPr lang="es-MX"/>
          </a:p>
        </p:txBody>
      </p:sp>
    </p:spTree>
    <p:extLst>
      <p:ext uri="{BB962C8B-B14F-4D97-AF65-F5344CB8AC3E}">
        <p14:creationId xmlns:p14="http://schemas.microsoft.com/office/powerpoint/2010/main" val="2394445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2CD4F03C-450F-43AC-8140-F3930D6491AB}" type="slidenum">
              <a:rPr lang="es-MX" smtClean="0"/>
              <a:t>15</a:t>
            </a:fld>
            <a:endParaRPr lang="es-MX"/>
          </a:p>
        </p:txBody>
      </p:sp>
    </p:spTree>
    <p:extLst>
      <p:ext uri="{BB962C8B-B14F-4D97-AF65-F5344CB8AC3E}">
        <p14:creationId xmlns:p14="http://schemas.microsoft.com/office/powerpoint/2010/main" val="4120158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2CD4F03C-450F-43AC-8140-F3930D6491AB}" type="slidenum">
              <a:rPr lang="es-MX" smtClean="0"/>
              <a:t>16</a:t>
            </a:fld>
            <a:endParaRPr lang="es-MX"/>
          </a:p>
        </p:txBody>
      </p:sp>
    </p:spTree>
    <p:extLst>
      <p:ext uri="{BB962C8B-B14F-4D97-AF65-F5344CB8AC3E}">
        <p14:creationId xmlns:p14="http://schemas.microsoft.com/office/powerpoint/2010/main" val="4038741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2CD4F03C-450F-43AC-8140-F3930D6491AB}" type="slidenum">
              <a:rPr lang="es-MX" smtClean="0"/>
              <a:t>17</a:t>
            </a:fld>
            <a:endParaRPr lang="es-MX"/>
          </a:p>
        </p:txBody>
      </p:sp>
    </p:spTree>
    <p:extLst>
      <p:ext uri="{BB962C8B-B14F-4D97-AF65-F5344CB8AC3E}">
        <p14:creationId xmlns:p14="http://schemas.microsoft.com/office/powerpoint/2010/main" val="956158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2CD4F03C-450F-43AC-8140-F3930D6491AB}" type="slidenum">
              <a:rPr lang="es-MX" smtClean="0"/>
              <a:t>18</a:t>
            </a:fld>
            <a:endParaRPr lang="es-MX"/>
          </a:p>
        </p:txBody>
      </p:sp>
    </p:spTree>
    <p:extLst>
      <p:ext uri="{BB962C8B-B14F-4D97-AF65-F5344CB8AC3E}">
        <p14:creationId xmlns:p14="http://schemas.microsoft.com/office/powerpoint/2010/main" val="2848566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2CD4F03C-450F-43AC-8140-F3930D6491AB}" type="slidenum">
              <a:rPr lang="es-MX" smtClean="0"/>
              <a:t>19</a:t>
            </a:fld>
            <a:endParaRPr lang="es-MX"/>
          </a:p>
        </p:txBody>
      </p:sp>
    </p:spTree>
    <p:extLst>
      <p:ext uri="{BB962C8B-B14F-4D97-AF65-F5344CB8AC3E}">
        <p14:creationId xmlns:p14="http://schemas.microsoft.com/office/powerpoint/2010/main" val="2477696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2CD4F03C-450F-43AC-8140-F3930D6491AB}" type="slidenum">
              <a:rPr lang="es-MX" smtClean="0"/>
              <a:t>2</a:t>
            </a:fld>
            <a:endParaRPr lang="es-MX"/>
          </a:p>
        </p:txBody>
      </p:sp>
    </p:spTree>
    <p:extLst>
      <p:ext uri="{BB962C8B-B14F-4D97-AF65-F5344CB8AC3E}">
        <p14:creationId xmlns:p14="http://schemas.microsoft.com/office/powerpoint/2010/main" val="3484460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2CD4F03C-450F-43AC-8140-F3930D6491AB}" type="slidenum">
              <a:rPr lang="es-MX" smtClean="0"/>
              <a:t>20</a:t>
            </a:fld>
            <a:endParaRPr lang="es-MX"/>
          </a:p>
        </p:txBody>
      </p:sp>
    </p:spTree>
    <p:extLst>
      <p:ext uri="{BB962C8B-B14F-4D97-AF65-F5344CB8AC3E}">
        <p14:creationId xmlns:p14="http://schemas.microsoft.com/office/powerpoint/2010/main" val="2069493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2CD4F03C-450F-43AC-8140-F3930D6491AB}" type="slidenum">
              <a:rPr lang="es-MX" smtClean="0"/>
              <a:t>21</a:t>
            </a:fld>
            <a:endParaRPr lang="es-MX"/>
          </a:p>
        </p:txBody>
      </p:sp>
    </p:spTree>
    <p:extLst>
      <p:ext uri="{BB962C8B-B14F-4D97-AF65-F5344CB8AC3E}">
        <p14:creationId xmlns:p14="http://schemas.microsoft.com/office/powerpoint/2010/main" val="4204540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2CD4F03C-450F-43AC-8140-F3930D6491AB}" type="slidenum">
              <a:rPr lang="es-MX" smtClean="0"/>
              <a:t>22</a:t>
            </a:fld>
            <a:endParaRPr lang="es-MX"/>
          </a:p>
        </p:txBody>
      </p:sp>
    </p:spTree>
    <p:extLst>
      <p:ext uri="{BB962C8B-B14F-4D97-AF65-F5344CB8AC3E}">
        <p14:creationId xmlns:p14="http://schemas.microsoft.com/office/powerpoint/2010/main" val="3750152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2CD4F03C-450F-43AC-8140-F3930D6491AB}" type="slidenum">
              <a:rPr lang="es-MX" smtClean="0"/>
              <a:t>23</a:t>
            </a:fld>
            <a:endParaRPr lang="es-MX"/>
          </a:p>
        </p:txBody>
      </p:sp>
    </p:spTree>
    <p:extLst>
      <p:ext uri="{BB962C8B-B14F-4D97-AF65-F5344CB8AC3E}">
        <p14:creationId xmlns:p14="http://schemas.microsoft.com/office/powerpoint/2010/main" val="2464756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2CD4F03C-450F-43AC-8140-F3930D6491AB}" type="slidenum">
              <a:rPr lang="es-MX" smtClean="0"/>
              <a:t>24</a:t>
            </a:fld>
            <a:endParaRPr lang="es-MX"/>
          </a:p>
        </p:txBody>
      </p:sp>
    </p:spTree>
    <p:extLst>
      <p:ext uri="{BB962C8B-B14F-4D97-AF65-F5344CB8AC3E}">
        <p14:creationId xmlns:p14="http://schemas.microsoft.com/office/powerpoint/2010/main" val="10311438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2CD4F03C-450F-43AC-8140-F3930D6491AB}" type="slidenum">
              <a:rPr lang="es-MX" smtClean="0"/>
              <a:t>25</a:t>
            </a:fld>
            <a:endParaRPr lang="es-MX"/>
          </a:p>
        </p:txBody>
      </p:sp>
    </p:spTree>
    <p:extLst>
      <p:ext uri="{BB962C8B-B14F-4D97-AF65-F5344CB8AC3E}">
        <p14:creationId xmlns:p14="http://schemas.microsoft.com/office/powerpoint/2010/main" val="2305366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2CD4F03C-450F-43AC-8140-F3930D6491AB}" type="slidenum">
              <a:rPr lang="es-MX" smtClean="0"/>
              <a:t>26</a:t>
            </a:fld>
            <a:endParaRPr lang="es-MX"/>
          </a:p>
        </p:txBody>
      </p:sp>
    </p:spTree>
    <p:extLst>
      <p:ext uri="{BB962C8B-B14F-4D97-AF65-F5344CB8AC3E}">
        <p14:creationId xmlns:p14="http://schemas.microsoft.com/office/powerpoint/2010/main" val="35556313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2CD4F03C-450F-43AC-8140-F3930D6491AB}" type="slidenum">
              <a:rPr lang="es-MX" smtClean="0"/>
              <a:t>27</a:t>
            </a:fld>
            <a:endParaRPr lang="es-MX"/>
          </a:p>
        </p:txBody>
      </p:sp>
    </p:spTree>
    <p:extLst>
      <p:ext uri="{BB962C8B-B14F-4D97-AF65-F5344CB8AC3E}">
        <p14:creationId xmlns:p14="http://schemas.microsoft.com/office/powerpoint/2010/main" val="9872287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2CD4F03C-450F-43AC-8140-F3930D6491AB}" type="slidenum">
              <a:rPr lang="es-MX" smtClean="0"/>
              <a:t>28</a:t>
            </a:fld>
            <a:endParaRPr lang="es-MX"/>
          </a:p>
        </p:txBody>
      </p:sp>
    </p:spTree>
    <p:extLst>
      <p:ext uri="{BB962C8B-B14F-4D97-AF65-F5344CB8AC3E}">
        <p14:creationId xmlns:p14="http://schemas.microsoft.com/office/powerpoint/2010/main" val="22476671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2CD4F03C-450F-43AC-8140-F3930D6491AB}" type="slidenum">
              <a:rPr lang="es-MX" smtClean="0"/>
              <a:t>29</a:t>
            </a:fld>
            <a:endParaRPr lang="es-MX"/>
          </a:p>
        </p:txBody>
      </p:sp>
    </p:spTree>
    <p:extLst>
      <p:ext uri="{BB962C8B-B14F-4D97-AF65-F5344CB8AC3E}">
        <p14:creationId xmlns:p14="http://schemas.microsoft.com/office/powerpoint/2010/main" val="3010152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2CD4F03C-450F-43AC-8140-F3930D6491AB}" type="slidenum">
              <a:rPr lang="es-MX" smtClean="0"/>
              <a:t>3</a:t>
            </a:fld>
            <a:endParaRPr lang="es-MX"/>
          </a:p>
        </p:txBody>
      </p:sp>
    </p:spTree>
    <p:extLst>
      <p:ext uri="{BB962C8B-B14F-4D97-AF65-F5344CB8AC3E}">
        <p14:creationId xmlns:p14="http://schemas.microsoft.com/office/powerpoint/2010/main" val="2534919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2CD4F03C-450F-43AC-8140-F3930D6491AB}" type="slidenum">
              <a:rPr lang="es-MX" smtClean="0"/>
              <a:t>30</a:t>
            </a:fld>
            <a:endParaRPr lang="es-MX"/>
          </a:p>
        </p:txBody>
      </p:sp>
    </p:spTree>
    <p:extLst>
      <p:ext uri="{BB962C8B-B14F-4D97-AF65-F5344CB8AC3E}">
        <p14:creationId xmlns:p14="http://schemas.microsoft.com/office/powerpoint/2010/main" val="4004191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2CD4F03C-450F-43AC-8140-F3930D6491AB}" type="slidenum">
              <a:rPr lang="es-MX" smtClean="0"/>
              <a:t>4</a:t>
            </a:fld>
            <a:endParaRPr lang="es-MX"/>
          </a:p>
        </p:txBody>
      </p:sp>
    </p:spTree>
    <p:extLst>
      <p:ext uri="{BB962C8B-B14F-4D97-AF65-F5344CB8AC3E}">
        <p14:creationId xmlns:p14="http://schemas.microsoft.com/office/powerpoint/2010/main" val="3337214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2CD4F03C-450F-43AC-8140-F3930D6491AB}" type="slidenum">
              <a:rPr lang="es-MX" smtClean="0"/>
              <a:t>5</a:t>
            </a:fld>
            <a:endParaRPr lang="es-MX"/>
          </a:p>
        </p:txBody>
      </p:sp>
    </p:spTree>
    <p:extLst>
      <p:ext uri="{BB962C8B-B14F-4D97-AF65-F5344CB8AC3E}">
        <p14:creationId xmlns:p14="http://schemas.microsoft.com/office/powerpoint/2010/main" val="1588460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2CD4F03C-450F-43AC-8140-F3930D6491AB}" type="slidenum">
              <a:rPr lang="es-MX" smtClean="0"/>
              <a:t>6</a:t>
            </a:fld>
            <a:endParaRPr lang="es-MX"/>
          </a:p>
        </p:txBody>
      </p:sp>
    </p:spTree>
    <p:extLst>
      <p:ext uri="{BB962C8B-B14F-4D97-AF65-F5344CB8AC3E}">
        <p14:creationId xmlns:p14="http://schemas.microsoft.com/office/powerpoint/2010/main" val="4186402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2CD4F03C-450F-43AC-8140-F3930D6491AB}" type="slidenum">
              <a:rPr lang="es-MX" smtClean="0"/>
              <a:t>7</a:t>
            </a:fld>
            <a:endParaRPr lang="es-MX"/>
          </a:p>
        </p:txBody>
      </p:sp>
    </p:spTree>
    <p:extLst>
      <p:ext uri="{BB962C8B-B14F-4D97-AF65-F5344CB8AC3E}">
        <p14:creationId xmlns:p14="http://schemas.microsoft.com/office/powerpoint/2010/main" val="720657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2CD4F03C-450F-43AC-8140-F3930D6491AB}" type="slidenum">
              <a:rPr lang="es-MX" smtClean="0"/>
              <a:t>8</a:t>
            </a:fld>
            <a:endParaRPr lang="es-MX"/>
          </a:p>
        </p:txBody>
      </p:sp>
    </p:spTree>
    <p:extLst>
      <p:ext uri="{BB962C8B-B14F-4D97-AF65-F5344CB8AC3E}">
        <p14:creationId xmlns:p14="http://schemas.microsoft.com/office/powerpoint/2010/main" val="449535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2CD4F03C-450F-43AC-8140-F3930D6491AB}" type="slidenum">
              <a:rPr lang="es-MX" smtClean="0"/>
              <a:t>9</a:t>
            </a:fld>
            <a:endParaRPr lang="es-MX"/>
          </a:p>
        </p:txBody>
      </p:sp>
    </p:spTree>
    <p:extLst>
      <p:ext uri="{BB962C8B-B14F-4D97-AF65-F5344CB8AC3E}">
        <p14:creationId xmlns:p14="http://schemas.microsoft.com/office/powerpoint/2010/main" val="2326972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7B5B5E97-252D-4CFD-BB41-4B58008DBAD4}" type="datetime1">
              <a:rPr lang="es-MX" smtClean="0"/>
              <a:t>30/05/2025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E64B266-C5AE-4427-AF0D-6ED02CA5A6D9}" type="slidenum">
              <a:rPr lang="es-MX" smtClean="0"/>
              <a:t>‹Nº›</a:t>
            </a:fld>
            <a:endParaRPr lang="es-MX"/>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150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D4C3FBA-E4D6-4906-88A2-99B12DF5A235}" type="datetime1">
              <a:rPr lang="es-MX" smtClean="0"/>
              <a:t>30/05/2025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E64B266-C5AE-4427-AF0D-6ED02CA5A6D9}" type="slidenum">
              <a:rPr lang="es-MX" smtClean="0"/>
              <a:t>‹Nº›</a:t>
            </a:fld>
            <a:endParaRPr lang="es-MX"/>
          </a:p>
        </p:txBody>
      </p:sp>
    </p:spTree>
    <p:extLst>
      <p:ext uri="{BB962C8B-B14F-4D97-AF65-F5344CB8AC3E}">
        <p14:creationId xmlns:p14="http://schemas.microsoft.com/office/powerpoint/2010/main" val="3602634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0AC7C65-9AFE-492C-A136-9BF5C1BC56B9}" type="datetime1">
              <a:rPr lang="es-MX" smtClean="0"/>
              <a:t>30/05/2025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E64B266-C5AE-4427-AF0D-6ED02CA5A6D9}" type="slidenum">
              <a:rPr lang="es-MX" smtClean="0"/>
              <a:t>‹Nº›</a:t>
            </a:fld>
            <a:endParaRPr lang="es-MX"/>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395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6FE0802-A9E2-429F-9C5C-6515D7D0354B}" type="datetime1">
              <a:rPr lang="es-MX" smtClean="0"/>
              <a:t>30/05/2025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E64B266-C5AE-4427-AF0D-6ED02CA5A6D9}" type="slidenum">
              <a:rPr lang="es-MX" smtClean="0"/>
              <a:t>‹Nº›</a:t>
            </a:fld>
            <a:endParaRPr lang="es-MX"/>
          </a:p>
        </p:txBody>
      </p:sp>
    </p:spTree>
    <p:extLst>
      <p:ext uri="{BB962C8B-B14F-4D97-AF65-F5344CB8AC3E}">
        <p14:creationId xmlns:p14="http://schemas.microsoft.com/office/powerpoint/2010/main" val="1895569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1A99176C-A1FE-470D-A37E-47885AB9A4FF}" type="datetime1">
              <a:rPr lang="es-MX" smtClean="0"/>
              <a:t>30/05/2025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E64B266-C5AE-4427-AF0D-6ED02CA5A6D9}" type="slidenum">
              <a:rPr lang="es-MX" smtClean="0"/>
              <a:t>‹Nº›</a:t>
            </a:fld>
            <a:endParaRPr lang="es-MX"/>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351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A3E0846-5BD1-42BA-B86D-C17CE9595044}" type="datetime1">
              <a:rPr lang="es-MX" smtClean="0"/>
              <a:t>30/05/2025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E64B266-C5AE-4427-AF0D-6ED02CA5A6D9}" type="slidenum">
              <a:rPr lang="es-MX" smtClean="0"/>
              <a:t>‹Nº›</a:t>
            </a:fld>
            <a:endParaRPr lang="es-MX"/>
          </a:p>
        </p:txBody>
      </p:sp>
    </p:spTree>
    <p:extLst>
      <p:ext uri="{BB962C8B-B14F-4D97-AF65-F5344CB8AC3E}">
        <p14:creationId xmlns:p14="http://schemas.microsoft.com/office/powerpoint/2010/main" val="2546188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smtClean="0"/>
              <a:t>Editar el estilo de texto del patrón</a:t>
            </a:r>
          </a:p>
        </p:txBody>
      </p:sp>
      <p:sp>
        <p:nvSpPr>
          <p:cNvPr id="6" name="Content Placeholder 5"/>
          <p:cNvSpPr>
            <a:spLocks noGrp="1"/>
          </p:cNvSpPr>
          <p:nvPr>
            <p:ph sz="quarter" idx="4"/>
          </p:nvPr>
        </p:nvSpPr>
        <p:spPr>
          <a:xfrm>
            <a:off x="5990888" y="2967788"/>
            <a:ext cx="4754880" cy="33415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006E271-6E45-4B33-8997-08A605DFE1DE}" type="datetime1">
              <a:rPr lang="es-MX" smtClean="0"/>
              <a:t>30/05/2025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E64B266-C5AE-4427-AF0D-6ED02CA5A6D9}" type="slidenum">
              <a:rPr lang="es-MX" smtClean="0"/>
              <a:t>‹Nº›</a:t>
            </a:fld>
            <a:endParaRPr lang="es-MX"/>
          </a:p>
        </p:txBody>
      </p:sp>
    </p:spTree>
    <p:extLst>
      <p:ext uri="{BB962C8B-B14F-4D97-AF65-F5344CB8AC3E}">
        <p14:creationId xmlns:p14="http://schemas.microsoft.com/office/powerpoint/2010/main" val="1047905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B7468BD-C25C-4BEF-AAC9-FA79FE762871}" type="datetime1">
              <a:rPr lang="es-MX" smtClean="0"/>
              <a:t>30/05/2025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E64B266-C5AE-4427-AF0D-6ED02CA5A6D9}" type="slidenum">
              <a:rPr lang="es-MX" smtClean="0"/>
              <a:t>‹Nº›</a:t>
            </a:fld>
            <a:endParaRPr lang="es-MX"/>
          </a:p>
        </p:txBody>
      </p:sp>
    </p:spTree>
    <p:extLst>
      <p:ext uri="{BB962C8B-B14F-4D97-AF65-F5344CB8AC3E}">
        <p14:creationId xmlns:p14="http://schemas.microsoft.com/office/powerpoint/2010/main" val="3169064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DF0471-8E24-4DF8-B27E-4600F32D296A}" type="datetime1">
              <a:rPr lang="es-MX" smtClean="0"/>
              <a:t>30/05/2025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BE64B266-C5AE-4427-AF0D-6ED02CA5A6D9}" type="slidenum">
              <a:rPr lang="es-MX" smtClean="0"/>
              <a:t>‹Nº›</a:t>
            </a:fld>
            <a:endParaRPr lang="es-MX"/>
          </a:p>
        </p:txBody>
      </p:sp>
    </p:spTree>
    <p:extLst>
      <p:ext uri="{BB962C8B-B14F-4D97-AF65-F5344CB8AC3E}">
        <p14:creationId xmlns:p14="http://schemas.microsoft.com/office/powerpoint/2010/main" val="316366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73D655A-CD63-4B60-B44D-D0C012B49125}" type="datetime1">
              <a:rPr lang="es-MX" smtClean="0"/>
              <a:t>30/05/2025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E64B266-C5AE-4427-AF0D-6ED02CA5A6D9}" type="slidenum">
              <a:rPr lang="es-MX" smtClean="0"/>
              <a:t>‹Nº›</a:t>
            </a:fld>
            <a:endParaRPr lang="es-MX"/>
          </a:p>
        </p:txBody>
      </p:sp>
    </p:spTree>
    <p:extLst>
      <p:ext uri="{BB962C8B-B14F-4D97-AF65-F5344CB8AC3E}">
        <p14:creationId xmlns:p14="http://schemas.microsoft.com/office/powerpoint/2010/main" val="3849050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52BE3540-6CFA-4E52-ACC7-98CE4DA29553}" type="datetime1">
              <a:rPr lang="es-MX" smtClean="0"/>
              <a:t>30/05/2025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E64B266-C5AE-4427-AF0D-6ED02CA5A6D9}" type="slidenum">
              <a:rPr lang="es-MX" smtClean="0"/>
              <a:t>‹Nº›</a:t>
            </a:fld>
            <a:endParaRPr lang="es-MX"/>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023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80762F1-C225-44F0-A1E7-0460F54CBD88}" type="datetime1">
              <a:rPr lang="es-MX" smtClean="0"/>
              <a:t>30/05/2025</a:t>
            </a:fld>
            <a:endParaRPr lang="es-MX"/>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s-MX"/>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E64B266-C5AE-4427-AF0D-6ED02CA5A6D9}" type="slidenum">
              <a:rPr lang="es-MX" smtClean="0"/>
              <a:t>‹Nº›</a:t>
            </a:fld>
            <a:endParaRPr lang="es-MX"/>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13466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8018" y="2782092"/>
            <a:ext cx="9720072" cy="1499616"/>
          </a:xfrm>
        </p:spPr>
        <p:txBody>
          <a:bodyPr>
            <a:noAutofit/>
          </a:bodyPr>
          <a:lstStyle/>
          <a:p>
            <a:pPr algn="ctr"/>
            <a:r>
              <a:rPr lang="es-MX" sz="4800" b="1" dirty="0" smtClean="0">
                <a:latin typeface="Franklin Gothic Demi" panose="020B0703020102020204" pitchFamily="34" charset="0"/>
              </a:rPr>
              <a:t>PLAN DE TRABAJO 2025</a:t>
            </a:r>
            <a:br>
              <a:rPr lang="es-MX" sz="4800" b="1" dirty="0" smtClean="0">
                <a:latin typeface="Franklin Gothic Demi" panose="020B0703020102020204" pitchFamily="34" charset="0"/>
              </a:rPr>
            </a:br>
            <a:r>
              <a:rPr lang="es-MX" sz="4800" b="1" dirty="0" smtClean="0">
                <a:latin typeface="Franklin Gothic Demi" panose="020B0703020102020204" pitchFamily="34" charset="0"/>
              </a:rPr>
              <a:t>DEL GRUPO ESTATAL PARA LA PREVENCIÓN DEL EMBARAZO EN ADOLESCENTES (GEPEA) MICHOACÁN.</a:t>
            </a:r>
            <a:endParaRPr lang="es-MX" sz="4800" b="1" dirty="0">
              <a:latin typeface="Franklin Gothic Demi" panose="020B0703020102020204" pitchFamily="34" charset="0"/>
            </a:endParaRPr>
          </a:p>
        </p:txBody>
      </p:sp>
      <p:sp>
        <p:nvSpPr>
          <p:cNvPr id="7" name="Marcador de contenido 6"/>
          <p:cNvSpPr>
            <a:spLocks noGrp="1"/>
          </p:cNvSpPr>
          <p:nvPr>
            <p:ph idx="1"/>
          </p:nvPr>
        </p:nvSpPr>
        <p:spPr/>
        <p:txBody>
          <a:bodyPr/>
          <a:lstStyle/>
          <a:p>
            <a:r>
              <a:rPr lang="es-MX" dirty="0" smtClean="0"/>
              <a:t> </a:t>
            </a:r>
            <a:endParaRPr lang="es-MX"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6539" y="267348"/>
            <a:ext cx="2546305" cy="1357448"/>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2844" y="537701"/>
            <a:ext cx="2709644" cy="921983"/>
          </a:xfrm>
          <a:prstGeom prst="rect">
            <a:avLst/>
          </a:prstGeom>
        </p:spPr>
      </p:pic>
      <p:pic>
        <p:nvPicPr>
          <p:cNvPr id="3" name="Imagen 2"/>
          <p:cNvPicPr>
            <a:picLocks noChangeAspect="1"/>
          </p:cNvPicPr>
          <p:nvPr/>
        </p:nvPicPr>
        <p:blipFill rotWithShape="1">
          <a:blip r:embed="rId5">
            <a:extLst>
              <a:ext uri="{28A0092B-C50C-407E-A947-70E740481C1C}">
                <a14:useLocalDpi xmlns:a14="http://schemas.microsoft.com/office/drawing/2010/main" val="0"/>
              </a:ext>
            </a:extLst>
          </a:blip>
          <a:srcRect t="14498" b="27961"/>
          <a:stretch/>
        </p:blipFill>
        <p:spPr>
          <a:xfrm>
            <a:off x="649405" y="192051"/>
            <a:ext cx="2202999" cy="1267633"/>
          </a:xfrm>
          <a:prstGeom prst="rect">
            <a:avLst/>
          </a:prstGeom>
        </p:spPr>
      </p:pic>
      <p:pic>
        <p:nvPicPr>
          <p:cNvPr id="5" name="Imagen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89192" y="687897"/>
            <a:ext cx="2843079" cy="771787"/>
          </a:xfrm>
          <a:prstGeom prst="rect">
            <a:avLst/>
          </a:prstGeom>
        </p:spPr>
      </p:pic>
    </p:spTree>
    <p:extLst>
      <p:ext uri="{BB962C8B-B14F-4D97-AF65-F5344CB8AC3E}">
        <p14:creationId xmlns:p14="http://schemas.microsoft.com/office/powerpoint/2010/main" val="417581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latin typeface="Franklin Gothic Demi" panose="020B0703020102020204" pitchFamily="34" charset="0"/>
              </a:rPr>
              <a:t>Programa de Actividades.</a:t>
            </a:r>
            <a:endParaRPr lang="es-MX" dirty="0">
              <a:latin typeface="Franklin Gothic Demi" panose="020B0703020102020204" pitchFamily="34" charset="0"/>
            </a:endParaRPr>
          </a:p>
        </p:txBody>
      </p:sp>
      <p:graphicFrame>
        <p:nvGraphicFramePr>
          <p:cNvPr id="10" name="Marcador de contenido 9"/>
          <p:cNvGraphicFramePr>
            <a:graphicFrameLocks noGrp="1"/>
          </p:cNvGraphicFramePr>
          <p:nvPr>
            <p:ph idx="1"/>
            <p:extLst>
              <p:ext uri="{D42A27DB-BD31-4B8C-83A1-F6EECF244321}">
                <p14:modId xmlns:p14="http://schemas.microsoft.com/office/powerpoint/2010/main" val="680842196"/>
              </p:ext>
            </p:extLst>
          </p:nvPr>
        </p:nvGraphicFramePr>
        <p:xfrm>
          <a:off x="926283" y="2726950"/>
          <a:ext cx="10427517" cy="3806831"/>
        </p:xfrm>
        <a:graphic>
          <a:graphicData uri="http://schemas.openxmlformats.org/drawingml/2006/table">
            <a:tbl>
              <a:tblPr firstRow="1" bandRow="1">
                <a:tableStyleId>{5C22544A-7EE6-4342-B048-85BDC9FD1C3A}</a:tableStyleId>
              </a:tblPr>
              <a:tblGrid>
                <a:gridCol w="1872302">
                  <a:extLst>
                    <a:ext uri="{9D8B030D-6E8A-4147-A177-3AD203B41FA5}">
                      <a16:colId xmlns:a16="http://schemas.microsoft.com/office/drawing/2014/main" val="117249761"/>
                    </a:ext>
                  </a:extLst>
                </a:gridCol>
                <a:gridCol w="1603535">
                  <a:extLst>
                    <a:ext uri="{9D8B030D-6E8A-4147-A177-3AD203B41FA5}">
                      <a16:colId xmlns:a16="http://schemas.microsoft.com/office/drawing/2014/main" val="2436955137"/>
                    </a:ext>
                  </a:extLst>
                </a:gridCol>
                <a:gridCol w="1737920">
                  <a:extLst>
                    <a:ext uri="{9D8B030D-6E8A-4147-A177-3AD203B41FA5}">
                      <a16:colId xmlns:a16="http://schemas.microsoft.com/office/drawing/2014/main" val="1850446424"/>
                    </a:ext>
                  </a:extLst>
                </a:gridCol>
                <a:gridCol w="1737920">
                  <a:extLst>
                    <a:ext uri="{9D8B030D-6E8A-4147-A177-3AD203B41FA5}">
                      <a16:colId xmlns:a16="http://schemas.microsoft.com/office/drawing/2014/main" val="693310333"/>
                    </a:ext>
                  </a:extLst>
                </a:gridCol>
                <a:gridCol w="1737920">
                  <a:extLst>
                    <a:ext uri="{9D8B030D-6E8A-4147-A177-3AD203B41FA5}">
                      <a16:colId xmlns:a16="http://schemas.microsoft.com/office/drawing/2014/main" val="1845652363"/>
                    </a:ext>
                  </a:extLst>
                </a:gridCol>
                <a:gridCol w="1737920">
                  <a:extLst>
                    <a:ext uri="{9D8B030D-6E8A-4147-A177-3AD203B41FA5}">
                      <a16:colId xmlns:a16="http://schemas.microsoft.com/office/drawing/2014/main" val="3930306740"/>
                    </a:ext>
                  </a:extLst>
                </a:gridCol>
              </a:tblGrid>
              <a:tr h="257231">
                <a:tc>
                  <a:txBody>
                    <a:bodyPr/>
                    <a:lstStyle/>
                    <a:p>
                      <a:r>
                        <a:rPr lang="es-MX" sz="1800" dirty="0" smtClean="0">
                          <a:latin typeface="Franklin Gothic Book" panose="020B0503020102020204" pitchFamily="34" charset="0"/>
                        </a:rPr>
                        <a:t>N°</a:t>
                      </a:r>
                      <a:r>
                        <a:rPr lang="es-MX" sz="1800" baseline="0" dirty="0" smtClean="0">
                          <a:latin typeface="Franklin Gothic Book" panose="020B0503020102020204" pitchFamily="34" charset="0"/>
                        </a:rPr>
                        <a:t> de Reuniones</a:t>
                      </a:r>
                      <a:endParaRPr lang="es-MX" sz="1800" dirty="0">
                        <a:latin typeface="Franklin Gothic Book" panose="020B0503020102020204" pitchFamily="34" charset="0"/>
                      </a:endParaRPr>
                    </a:p>
                  </a:txBody>
                  <a:tcPr/>
                </a:tc>
                <a:tc>
                  <a:txBody>
                    <a:bodyPr/>
                    <a:lstStyle/>
                    <a:p>
                      <a:r>
                        <a:rPr lang="es-MX" sz="1800" dirty="0" smtClean="0">
                          <a:latin typeface="Franklin Gothic Book" panose="020B0503020102020204" pitchFamily="34" charset="0"/>
                        </a:rPr>
                        <a:t>Tipo</a:t>
                      </a:r>
                      <a:endParaRPr lang="es-MX" sz="1800" dirty="0">
                        <a:latin typeface="Franklin Gothic Book" panose="020B0503020102020204" pitchFamily="34" charset="0"/>
                      </a:endParaRPr>
                    </a:p>
                  </a:txBody>
                  <a:tcPr/>
                </a:tc>
                <a:tc>
                  <a:txBody>
                    <a:bodyPr/>
                    <a:lstStyle/>
                    <a:p>
                      <a:r>
                        <a:rPr lang="es-MX" sz="1800" dirty="0" smtClean="0">
                          <a:latin typeface="Franklin Gothic Book" panose="020B0503020102020204" pitchFamily="34" charset="0"/>
                        </a:rPr>
                        <a:t>Presencial </a:t>
                      </a:r>
                      <a:endParaRPr lang="es-MX" sz="1800" dirty="0">
                        <a:latin typeface="Franklin Gothic Book" panose="020B0503020102020204" pitchFamily="34" charset="0"/>
                      </a:endParaRPr>
                    </a:p>
                  </a:txBody>
                  <a:tcPr>
                    <a:solidFill>
                      <a:schemeClr val="accent1">
                        <a:lumMod val="75000"/>
                      </a:schemeClr>
                    </a:solidFill>
                  </a:tcPr>
                </a:tc>
                <a:tc>
                  <a:txBody>
                    <a:bodyPr/>
                    <a:lstStyle/>
                    <a:p>
                      <a:r>
                        <a:rPr lang="es-MX" sz="1800" dirty="0" smtClean="0">
                          <a:latin typeface="Franklin Gothic Book" panose="020B0503020102020204" pitchFamily="34" charset="0"/>
                        </a:rPr>
                        <a:t>Virtual</a:t>
                      </a:r>
                      <a:endParaRPr lang="es-MX" sz="1800" dirty="0">
                        <a:latin typeface="Franklin Gothic Book" panose="020B0503020102020204" pitchFamily="34" charset="0"/>
                      </a:endParaRPr>
                    </a:p>
                  </a:txBody>
                  <a:tcPr>
                    <a:solidFill>
                      <a:schemeClr val="accent1">
                        <a:lumMod val="75000"/>
                      </a:schemeClr>
                    </a:solidFill>
                  </a:tcPr>
                </a:tc>
                <a:tc>
                  <a:txBody>
                    <a:bodyPr/>
                    <a:lstStyle/>
                    <a:p>
                      <a:r>
                        <a:rPr lang="es-MX" sz="1800" dirty="0" smtClean="0">
                          <a:latin typeface="Franklin Gothic Book" panose="020B0503020102020204" pitchFamily="34" charset="0"/>
                        </a:rPr>
                        <a:t>Hibrido</a:t>
                      </a:r>
                      <a:endParaRPr lang="es-MX" sz="1800" dirty="0">
                        <a:latin typeface="Franklin Gothic Book" panose="020B0503020102020204" pitchFamily="34" charset="0"/>
                      </a:endParaRPr>
                    </a:p>
                  </a:txBody>
                  <a:tcPr>
                    <a:solidFill>
                      <a:schemeClr val="accent1">
                        <a:lumMod val="75000"/>
                      </a:schemeClr>
                    </a:solidFill>
                  </a:tcPr>
                </a:tc>
                <a:tc>
                  <a:txBody>
                    <a:bodyPr/>
                    <a:lstStyle/>
                    <a:p>
                      <a:r>
                        <a:rPr lang="es-MX" sz="1800" dirty="0" smtClean="0">
                          <a:latin typeface="Franklin Gothic Book" panose="020B0503020102020204" pitchFamily="34" charset="0"/>
                        </a:rPr>
                        <a:t>Fecha</a:t>
                      </a:r>
                      <a:endParaRPr lang="es-MX" sz="1800" dirty="0">
                        <a:latin typeface="Franklin Gothic Book" panose="020B0503020102020204" pitchFamily="34" charset="0"/>
                      </a:endParaRPr>
                    </a:p>
                  </a:txBody>
                  <a:tcPr>
                    <a:solidFill>
                      <a:schemeClr val="accent1">
                        <a:lumMod val="75000"/>
                      </a:schemeClr>
                    </a:solidFill>
                  </a:tcPr>
                </a:tc>
                <a:extLst>
                  <a:ext uri="{0D108BD9-81ED-4DB2-BD59-A6C34878D82A}">
                    <a16:rowId xmlns:a16="http://schemas.microsoft.com/office/drawing/2014/main" val="2553060437"/>
                  </a:ext>
                </a:extLst>
              </a:tr>
              <a:tr h="1803932">
                <a:tc>
                  <a:txBody>
                    <a:bodyPr/>
                    <a:lstStyle/>
                    <a:p>
                      <a:r>
                        <a:rPr lang="es-MX" sz="1100" dirty="0" smtClean="0"/>
                        <a:t>MESAS</a:t>
                      </a:r>
                      <a:r>
                        <a:rPr lang="es-MX" sz="1100" baseline="0" dirty="0" smtClean="0"/>
                        <a:t> DE TRABAJO.</a:t>
                      </a:r>
                    </a:p>
                    <a:p>
                      <a:endParaRPr lang="es-MX" sz="1100" dirty="0"/>
                    </a:p>
                  </a:txBody>
                  <a:tcPr/>
                </a:tc>
                <a:tc>
                  <a:txBody>
                    <a:bodyPr/>
                    <a:lstStyle/>
                    <a:p>
                      <a:pPr algn="ctr"/>
                      <a:endParaRPr lang="es-MX" sz="1100" dirty="0" smtClean="0">
                        <a:solidFill>
                          <a:schemeClr val="tx1"/>
                        </a:solidFill>
                      </a:endParaRPr>
                    </a:p>
                    <a:p>
                      <a:pPr algn="ctr"/>
                      <a:endParaRPr lang="es-MX" sz="1100" dirty="0" smtClean="0">
                        <a:solidFill>
                          <a:schemeClr val="tx1"/>
                        </a:solidFill>
                      </a:endParaRPr>
                    </a:p>
                    <a:p>
                      <a:pPr algn="ctr"/>
                      <a:r>
                        <a:rPr lang="es-MX" sz="1100" dirty="0" smtClean="0">
                          <a:solidFill>
                            <a:schemeClr val="tx1"/>
                          </a:solidFill>
                        </a:rPr>
                        <a:t>10</a:t>
                      </a:r>
                    </a:p>
                  </a:txBody>
                  <a:tcPr/>
                </a:tc>
                <a:tc>
                  <a:txBody>
                    <a:bodyPr/>
                    <a:lstStyle/>
                    <a:p>
                      <a:pPr algn="ctr"/>
                      <a:r>
                        <a:rPr lang="es-MX" sz="1100" dirty="0" smtClean="0"/>
                        <a:t>X</a:t>
                      </a:r>
                      <a:endParaRPr lang="es-MX" sz="1100" dirty="0"/>
                    </a:p>
                  </a:txBody>
                  <a:tcPr/>
                </a:tc>
                <a:tc>
                  <a:txBody>
                    <a:bodyPr/>
                    <a:lstStyle/>
                    <a:p>
                      <a:endParaRPr lang="es-MX" sz="1100" dirty="0"/>
                    </a:p>
                  </a:txBody>
                  <a:tcPr/>
                </a:tc>
                <a:tc>
                  <a:txBody>
                    <a:bodyPr/>
                    <a:lstStyle/>
                    <a:p>
                      <a:endParaRPr lang="es-MX" sz="1100" dirty="0"/>
                    </a:p>
                  </a:txBody>
                  <a:tcPr/>
                </a:tc>
                <a:tc>
                  <a:txBody>
                    <a:bodyPr/>
                    <a:lstStyle/>
                    <a:p>
                      <a:pPr marL="342900" indent="-342900">
                        <a:buFont typeface="Arial" panose="020B0604020202020204" pitchFamily="34" charset="0"/>
                        <a:buChar char="•"/>
                      </a:pPr>
                      <a:r>
                        <a:rPr lang="es-MX" sz="1100" dirty="0" smtClean="0"/>
                        <a:t>31 ENERO </a:t>
                      </a:r>
                    </a:p>
                    <a:p>
                      <a:pPr marL="342900" indent="-342900">
                        <a:buFont typeface="Arial" panose="020B0604020202020204" pitchFamily="34" charset="0"/>
                        <a:buChar char="•"/>
                      </a:pPr>
                      <a:r>
                        <a:rPr lang="es-MX" sz="1100" dirty="0" smtClean="0"/>
                        <a:t>27 FEBRERO</a:t>
                      </a:r>
                    </a:p>
                    <a:p>
                      <a:pPr marL="342900" indent="-342900">
                        <a:buFont typeface="Arial" panose="020B0604020202020204" pitchFamily="34" charset="0"/>
                        <a:buChar char="•"/>
                      </a:pPr>
                      <a:r>
                        <a:rPr lang="es-MX" sz="1100" dirty="0" smtClean="0"/>
                        <a:t>28 FEBRERO</a:t>
                      </a:r>
                    </a:p>
                    <a:p>
                      <a:pPr marL="342900" indent="-342900">
                        <a:buFont typeface="Arial" panose="020B0604020202020204" pitchFamily="34" charset="0"/>
                        <a:buChar char="•"/>
                      </a:pPr>
                      <a:r>
                        <a:rPr lang="es-MX" sz="1100" dirty="0" smtClean="0"/>
                        <a:t>5 DE MARZO</a:t>
                      </a:r>
                    </a:p>
                    <a:p>
                      <a:pPr marL="0" indent="0">
                        <a:buFont typeface="Arial" panose="020B0604020202020204" pitchFamily="34" charset="0"/>
                        <a:buNone/>
                      </a:pPr>
                      <a:endParaRPr lang="es-MX" sz="1100" dirty="0" smtClean="0"/>
                    </a:p>
                    <a:p>
                      <a:pPr marL="342900" indent="-342900">
                        <a:buFont typeface="Arial" panose="020B0604020202020204" pitchFamily="34" charset="0"/>
                        <a:buChar char="•"/>
                      </a:pPr>
                      <a:r>
                        <a:rPr lang="es-MX" sz="1100" baseline="0" dirty="0" smtClean="0"/>
                        <a:t>LAS QUE SEAN NECESARIAS DE ACUERDO A LAS NECESIDADES</a:t>
                      </a:r>
                      <a:endParaRPr lang="es-MX" sz="1100" dirty="0" smtClean="0"/>
                    </a:p>
                    <a:p>
                      <a:pPr marL="342900" indent="-342900">
                        <a:buFont typeface="Arial" panose="020B0604020202020204" pitchFamily="34" charset="0"/>
                        <a:buChar char="•"/>
                      </a:pPr>
                      <a:endParaRPr lang="es-MX" sz="1100" dirty="0" smtClean="0"/>
                    </a:p>
                  </a:txBody>
                  <a:tcPr/>
                </a:tc>
                <a:extLst>
                  <a:ext uri="{0D108BD9-81ED-4DB2-BD59-A6C34878D82A}">
                    <a16:rowId xmlns:a16="http://schemas.microsoft.com/office/drawing/2014/main" val="3670360743"/>
                  </a:ext>
                </a:extLst>
              </a:tr>
              <a:tr h="1637139">
                <a:tc>
                  <a:txBody>
                    <a:bodyPr/>
                    <a:lstStyle/>
                    <a:p>
                      <a:r>
                        <a:rPr lang="es-MX" sz="1100" dirty="0" smtClean="0"/>
                        <a:t>SESIONES</a:t>
                      </a:r>
                      <a:r>
                        <a:rPr lang="es-MX" sz="1100" baseline="0" dirty="0" smtClean="0"/>
                        <a:t> </a:t>
                      </a:r>
                      <a:r>
                        <a:rPr lang="es-MX" sz="1100" dirty="0" smtClean="0"/>
                        <a:t>ORDINARIAS.</a:t>
                      </a:r>
                    </a:p>
                    <a:p>
                      <a:endParaRPr lang="es-MX" sz="1100" dirty="0" smtClean="0"/>
                    </a:p>
                    <a:p>
                      <a:endParaRPr lang="es-MX" sz="1100" dirty="0" smtClean="0"/>
                    </a:p>
                    <a:p>
                      <a:endParaRPr lang="es-MX" sz="1100" dirty="0" smtClean="0"/>
                    </a:p>
                    <a:p>
                      <a:r>
                        <a:rPr lang="es-MX" sz="1100" dirty="0" smtClean="0"/>
                        <a:t>SESIONES </a:t>
                      </a:r>
                    </a:p>
                    <a:p>
                      <a:r>
                        <a:rPr lang="es-MX" sz="1100" dirty="0" smtClean="0"/>
                        <a:t>EXTRAORDINARIAS.</a:t>
                      </a:r>
                      <a:endParaRPr lang="es-MX" sz="1100" dirty="0"/>
                    </a:p>
                  </a:txBody>
                  <a:tcPr/>
                </a:tc>
                <a:tc>
                  <a:txBody>
                    <a:bodyPr/>
                    <a:lstStyle/>
                    <a:p>
                      <a:pPr algn="ctr"/>
                      <a:endParaRPr lang="es-MX" sz="1100" dirty="0" smtClean="0"/>
                    </a:p>
                    <a:p>
                      <a:pPr algn="ctr"/>
                      <a:r>
                        <a:rPr lang="es-MX" sz="1100" dirty="0" smtClean="0"/>
                        <a:t>2</a:t>
                      </a:r>
                    </a:p>
                    <a:p>
                      <a:pPr algn="ctr"/>
                      <a:endParaRPr lang="es-MX" sz="1100" dirty="0" smtClean="0"/>
                    </a:p>
                    <a:p>
                      <a:pPr algn="ctr"/>
                      <a:endParaRPr lang="es-MX" sz="1100" dirty="0" smtClean="0"/>
                    </a:p>
                  </a:txBody>
                  <a:tcPr/>
                </a:tc>
                <a:tc>
                  <a:txBody>
                    <a:bodyPr/>
                    <a:lstStyle/>
                    <a:p>
                      <a:pPr algn="ctr"/>
                      <a:endParaRPr lang="es-MX" sz="1100" dirty="0" smtClean="0"/>
                    </a:p>
                    <a:p>
                      <a:pPr algn="ctr"/>
                      <a:r>
                        <a:rPr lang="es-MX" sz="1100" dirty="0" smtClean="0"/>
                        <a:t>X</a:t>
                      </a:r>
                    </a:p>
                    <a:p>
                      <a:pPr algn="ctr"/>
                      <a:endParaRPr lang="es-MX" sz="1100" dirty="0" smtClean="0"/>
                    </a:p>
                    <a:p>
                      <a:pPr algn="ctr"/>
                      <a:endParaRPr lang="es-MX" sz="1100" dirty="0" smtClean="0"/>
                    </a:p>
                    <a:p>
                      <a:pPr algn="ctr"/>
                      <a:endParaRPr lang="es-MX" sz="1100" dirty="0" smtClean="0"/>
                    </a:p>
                    <a:p>
                      <a:pPr algn="ctr"/>
                      <a:endParaRPr lang="es-MX" sz="1100" dirty="0" smtClean="0"/>
                    </a:p>
                    <a:p>
                      <a:pPr algn="ctr"/>
                      <a:r>
                        <a:rPr lang="es-MX" sz="1100" dirty="0" smtClean="0"/>
                        <a:t>X</a:t>
                      </a:r>
                      <a:endParaRPr lang="es-MX" sz="1100" dirty="0"/>
                    </a:p>
                  </a:txBody>
                  <a:tcPr/>
                </a:tc>
                <a:tc>
                  <a:txBody>
                    <a:bodyPr/>
                    <a:lstStyle/>
                    <a:p>
                      <a:endParaRPr lang="es-MX" sz="1100" dirty="0"/>
                    </a:p>
                  </a:txBody>
                  <a:tcPr/>
                </a:tc>
                <a:tc>
                  <a:txBody>
                    <a:bodyPr/>
                    <a:lstStyle/>
                    <a:p>
                      <a:endParaRPr lang="es-MX" sz="1100"/>
                    </a:p>
                  </a:txBody>
                  <a:tcPr/>
                </a:tc>
                <a:tc>
                  <a:txBody>
                    <a:bodyPr/>
                    <a:lstStyle/>
                    <a:p>
                      <a:pPr marL="342900" indent="-342900">
                        <a:buFont typeface="Arial" panose="020B0604020202020204" pitchFamily="34" charset="0"/>
                        <a:buChar char="•"/>
                      </a:pPr>
                      <a:r>
                        <a:rPr lang="es-MX" sz="1100" dirty="0" smtClean="0"/>
                        <a:t>1</a:t>
                      </a:r>
                      <a:r>
                        <a:rPr lang="es-MX" sz="1100" baseline="0" dirty="0" smtClean="0"/>
                        <a:t>4 DE MARZO</a:t>
                      </a:r>
                    </a:p>
                    <a:p>
                      <a:pPr marL="342900" indent="-342900">
                        <a:buFont typeface="Arial" panose="020B0604020202020204" pitchFamily="34" charset="0"/>
                        <a:buChar char="•"/>
                      </a:pPr>
                      <a:r>
                        <a:rPr lang="es-MX" sz="1100" baseline="0" dirty="0" smtClean="0"/>
                        <a:t>DICIEMBRE.</a:t>
                      </a:r>
                    </a:p>
                    <a:p>
                      <a:pPr marL="342900" indent="-342900">
                        <a:buFont typeface="Arial" panose="020B0604020202020204" pitchFamily="34" charset="0"/>
                        <a:buChar char="•"/>
                      </a:pPr>
                      <a:endParaRPr lang="es-MX" sz="1100" baseline="0" dirty="0" smtClean="0"/>
                    </a:p>
                    <a:p>
                      <a:pPr marL="342900" indent="-342900" algn="l">
                        <a:buFont typeface="Arial" panose="020B0604020202020204" pitchFamily="34" charset="0"/>
                        <a:buChar char="•"/>
                      </a:pPr>
                      <a:r>
                        <a:rPr lang="es-MX" sz="1100" baseline="0" dirty="0" smtClean="0"/>
                        <a:t>LAS QUE SEAN NECESARIAS DE ACUERDO A LAS NECESIDADES.</a:t>
                      </a:r>
                      <a:endParaRPr lang="es-MX" sz="1100" dirty="0"/>
                    </a:p>
                  </a:txBody>
                  <a:tcPr/>
                </a:tc>
                <a:extLst>
                  <a:ext uri="{0D108BD9-81ED-4DB2-BD59-A6C34878D82A}">
                    <a16:rowId xmlns:a16="http://schemas.microsoft.com/office/drawing/2014/main" val="455050434"/>
                  </a:ext>
                </a:extLst>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3771016247"/>
              </p:ext>
            </p:extLst>
          </p:nvPr>
        </p:nvGraphicFramePr>
        <p:xfrm>
          <a:off x="4332214" y="2330710"/>
          <a:ext cx="7021586" cy="396240"/>
        </p:xfrm>
        <a:graphic>
          <a:graphicData uri="http://schemas.openxmlformats.org/drawingml/2006/table">
            <a:tbl>
              <a:tblPr/>
              <a:tblGrid>
                <a:gridCol w="7021586">
                  <a:extLst>
                    <a:ext uri="{9D8B030D-6E8A-4147-A177-3AD203B41FA5}">
                      <a16:colId xmlns:a16="http://schemas.microsoft.com/office/drawing/2014/main" val="874876462"/>
                    </a:ext>
                  </a:extLst>
                </a:gridCol>
              </a:tblGrid>
              <a:tr h="394284">
                <a:tc>
                  <a:txBody>
                    <a:bodyPr/>
                    <a:lstStyle/>
                    <a:p>
                      <a:pPr algn="ctr"/>
                      <a:r>
                        <a:rPr lang="es-MX" sz="2000" b="1" dirty="0" smtClean="0">
                          <a:solidFill>
                            <a:schemeClr val="tx1"/>
                          </a:solidFill>
                          <a:latin typeface="Franklin Gothic Book" panose="020B0503020102020204" pitchFamily="34" charset="0"/>
                        </a:rPr>
                        <a:t>Modalidad </a:t>
                      </a:r>
                      <a:endParaRPr lang="es-MX" sz="2000" b="1" dirty="0">
                        <a:solidFill>
                          <a:schemeClr val="tx1"/>
                        </a:solidFill>
                        <a:latin typeface="Franklin Gothic Book" panose="020B05030201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92D050"/>
                    </a:solidFill>
                  </a:tcPr>
                </a:tc>
                <a:extLst>
                  <a:ext uri="{0D108BD9-81ED-4DB2-BD59-A6C34878D82A}">
                    <a16:rowId xmlns:a16="http://schemas.microsoft.com/office/drawing/2014/main" val="861709602"/>
                  </a:ext>
                </a:extLst>
              </a:tr>
            </a:tbl>
          </a:graphicData>
        </a:graphic>
      </p:graphicFrame>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2791" y="420784"/>
            <a:ext cx="2848309" cy="1518448"/>
          </a:xfrm>
          <a:prstGeom prst="rect">
            <a:avLst/>
          </a:prstGeom>
        </p:spPr>
      </p:pic>
    </p:spTree>
    <p:extLst>
      <p:ext uri="{BB962C8B-B14F-4D97-AF65-F5344CB8AC3E}">
        <p14:creationId xmlns:p14="http://schemas.microsoft.com/office/powerpoint/2010/main" val="3494152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369" y="0"/>
            <a:ext cx="10515600" cy="1325563"/>
          </a:xfrm>
        </p:spPr>
        <p:txBody>
          <a:bodyPr>
            <a:normAutofit/>
          </a:bodyPr>
          <a:lstStyle/>
          <a:p>
            <a:r>
              <a:rPr lang="es-MX" sz="3600" b="1" dirty="0" smtClean="0">
                <a:latin typeface="Franklin Gothic Demi" panose="020B0703020102020204" pitchFamily="34" charset="0"/>
              </a:rPr>
              <a:t>Actividades por componentes.</a:t>
            </a:r>
            <a:endParaRPr lang="es-MX" sz="3600" b="1" dirty="0">
              <a:latin typeface="Franklin Gothic Demi" panose="020B07030201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210857238"/>
              </p:ext>
            </p:extLst>
          </p:nvPr>
        </p:nvGraphicFramePr>
        <p:xfrm>
          <a:off x="507094" y="1396554"/>
          <a:ext cx="10566374" cy="5399342"/>
        </p:xfrm>
        <a:graphic>
          <a:graphicData uri="http://schemas.openxmlformats.org/drawingml/2006/table">
            <a:tbl>
              <a:tblPr firstRow="1" bandRow="1">
                <a:tableStyleId>{5C22544A-7EE6-4342-B048-85BDC9FD1C3A}</a:tableStyleId>
              </a:tblPr>
              <a:tblGrid>
                <a:gridCol w="2062435">
                  <a:extLst>
                    <a:ext uri="{9D8B030D-6E8A-4147-A177-3AD203B41FA5}">
                      <a16:colId xmlns:a16="http://schemas.microsoft.com/office/drawing/2014/main" val="4022340449"/>
                    </a:ext>
                  </a:extLst>
                </a:gridCol>
                <a:gridCol w="2084511">
                  <a:extLst>
                    <a:ext uri="{9D8B030D-6E8A-4147-A177-3AD203B41FA5}">
                      <a16:colId xmlns:a16="http://schemas.microsoft.com/office/drawing/2014/main" val="2461768407"/>
                    </a:ext>
                  </a:extLst>
                </a:gridCol>
                <a:gridCol w="2040360">
                  <a:extLst>
                    <a:ext uri="{9D8B030D-6E8A-4147-A177-3AD203B41FA5}">
                      <a16:colId xmlns:a16="http://schemas.microsoft.com/office/drawing/2014/main" val="881835935"/>
                    </a:ext>
                  </a:extLst>
                </a:gridCol>
                <a:gridCol w="2062435">
                  <a:extLst>
                    <a:ext uri="{9D8B030D-6E8A-4147-A177-3AD203B41FA5}">
                      <a16:colId xmlns:a16="http://schemas.microsoft.com/office/drawing/2014/main" val="993038387"/>
                    </a:ext>
                  </a:extLst>
                </a:gridCol>
                <a:gridCol w="2316633">
                  <a:extLst>
                    <a:ext uri="{9D8B030D-6E8A-4147-A177-3AD203B41FA5}">
                      <a16:colId xmlns:a16="http://schemas.microsoft.com/office/drawing/2014/main" val="3142035446"/>
                    </a:ext>
                  </a:extLst>
                </a:gridCol>
              </a:tblGrid>
              <a:tr h="997337">
                <a:tc>
                  <a:txBody>
                    <a:bodyPr/>
                    <a:lstStyle/>
                    <a:p>
                      <a:pPr algn="ctr"/>
                      <a:r>
                        <a:rPr lang="es-MX" sz="1300" dirty="0" smtClean="0">
                          <a:latin typeface="Franklin Gothic Book" panose="020B0503020102020204" pitchFamily="34" charset="0"/>
                        </a:rPr>
                        <a:t>SEGUNDA</a:t>
                      </a:r>
                      <a:r>
                        <a:rPr lang="es-MX" sz="1300" baseline="0" dirty="0" smtClean="0">
                          <a:latin typeface="Franklin Gothic Book" panose="020B0503020102020204" pitchFamily="34" charset="0"/>
                        </a:rPr>
                        <a:t> FASE DE LA ESTRATEGIA NACIONAL PARA LA PREVENCIÓN DEL EMBARAZO ADOLESCENTE.</a:t>
                      </a:r>
                      <a:endParaRPr lang="es-MX" sz="1300" dirty="0">
                        <a:latin typeface="Franklin Gothic Book" panose="020B0503020102020204" pitchFamily="34" charset="0"/>
                      </a:endParaRPr>
                    </a:p>
                  </a:txBody>
                  <a:tcPr>
                    <a:solidFill>
                      <a:srgbClr val="7030A0"/>
                    </a:solidFill>
                  </a:tcPr>
                </a:tc>
                <a:tc>
                  <a:txBody>
                    <a:bodyPr/>
                    <a:lstStyle/>
                    <a:p>
                      <a:pPr algn="ctr"/>
                      <a:endParaRPr lang="es-MX" sz="1300" dirty="0" smtClean="0">
                        <a:latin typeface="Franklin Gothic Book" panose="020B0503020102020204" pitchFamily="34" charset="0"/>
                      </a:endParaRPr>
                    </a:p>
                    <a:p>
                      <a:pPr algn="ctr"/>
                      <a:r>
                        <a:rPr lang="es-MX" sz="1300" dirty="0" smtClean="0">
                          <a:latin typeface="Franklin Gothic Book" panose="020B0503020102020204" pitchFamily="34" charset="0"/>
                        </a:rPr>
                        <a:t>ACTIVIDAD GEPEA.</a:t>
                      </a:r>
                      <a:endParaRPr lang="es-MX" sz="1300" dirty="0">
                        <a:latin typeface="Franklin Gothic Book" panose="020B0503020102020204" pitchFamily="34" charset="0"/>
                      </a:endParaRPr>
                    </a:p>
                  </a:txBody>
                  <a:tcPr>
                    <a:solidFill>
                      <a:srgbClr val="7030A0"/>
                    </a:solidFill>
                  </a:tcPr>
                </a:tc>
                <a:tc>
                  <a:txBody>
                    <a:bodyPr/>
                    <a:lstStyle/>
                    <a:p>
                      <a:pPr algn="ctr"/>
                      <a:endParaRPr lang="es-MX" sz="1300" dirty="0" smtClean="0">
                        <a:latin typeface="Franklin Gothic Book" panose="020B0503020102020204" pitchFamily="34" charset="0"/>
                      </a:endParaRPr>
                    </a:p>
                    <a:p>
                      <a:pPr algn="ctr"/>
                      <a:r>
                        <a:rPr lang="es-MX" sz="1300" dirty="0" smtClean="0">
                          <a:latin typeface="Franklin Gothic Book" panose="020B0503020102020204" pitchFamily="34" charset="0"/>
                        </a:rPr>
                        <a:t>INSTANCIAS</a:t>
                      </a:r>
                      <a:r>
                        <a:rPr lang="es-MX" sz="1300" baseline="0" dirty="0" smtClean="0">
                          <a:latin typeface="Franklin Gothic Book" panose="020B0503020102020204" pitchFamily="34" charset="0"/>
                        </a:rPr>
                        <a:t> PARTICIPANTES</a:t>
                      </a:r>
                    </a:p>
                    <a:p>
                      <a:pPr algn="ctr"/>
                      <a:endParaRPr lang="es-MX" sz="1300" dirty="0">
                        <a:latin typeface="Franklin Gothic Book" panose="020B0503020102020204" pitchFamily="34" charset="0"/>
                      </a:endParaRPr>
                    </a:p>
                  </a:txBody>
                  <a:tcPr>
                    <a:solidFill>
                      <a:srgbClr val="7030A0"/>
                    </a:solidFill>
                  </a:tcPr>
                </a:tc>
                <a:tc>
                  <a:txBody>
                    <a:bodyPr/>
                    <a:lstStyle/>
                    <a:p>
                      <a:pPr algn="ctr"/>
                      <a:endParaRPr lang="es-MX" sz="1300" dirty="0" smtClean="0">
                        <a:latin typeface="Franklin Gothic Book" panose="020B0503020102020204" pitchFamily="34" charset="0"/>
                      </a:endParaRPr>
                    </a:p>
                    <a:p>
                      <a:pPr algn="ctr"/>
                      <a:r>
                        <a:rPr lang="es-MX" sz="1300" dirty="0" smtClean="0">
                          <a:latin typeface="Franklin Gothic Book" panose="020B0503020102020204" pitchFamily="34" charset="0"/>
                        </a:rPr>
                        <a:t>}TEMPORALIDAD</a:t>
                      </a:r>
                    </a:p>
                    <a:p>
                      <a:pPr algn="ctr"/>
                      <a:endParaRPr lang="es-MX" sz="1300" dirty="0">
                        <a:latin typeface="Franklin Gothic Book" panose="020B0503020102020204" pitchFamily="34" charset="0"/>
                      </a:endParaRPr>
                    </a:p>
                  </a:txBody>
                  <a:tcPr>
                    <a:solidFill>
                      <a:srgbClr val="7030A0"/>
                    </a:solidFill>
                  </a:tcPr>
                </a:tc>
                <a:tc>
                  <a:txBody>
                    <a:bodyPr/>
                    <a:lstStyle/>
                    <a:p>
                      <a:pPr algn="ctr"/>
                      <a:endParaRPr lang="es-MX" sz="1300" dirty="0" smtClean="0">
                        <a:latin typeface="Franklin Gothic Book" panose="020B0503020102020204" pitchFamily="34" charset="0"/>
                      </a:endParaRPr>
                    </a:p>
                    <a:p>
                      <a:pPr algn="ctr"/>
                      <a:r>
                        <a:rPr lang="es-MX" sz="1300" dirty="0" smtClean="0">
                          <a:latin typeface="Franklin Gothic Book" panose="020B0503020102020204" pitchFamily="34" charset="0"/>
                        </a:rPr>
                        <a:t>ENFOQUE</a:t>
                      </a:r>
                      <a:r>
                        <a:rPr lang="es-MX" sz="1300" baseline="0" dirty="0" smtClean="0">
                          <a:latin typeface="Franklin Gothic Book" panose="020B0503020102020204" pitchFamily="34" charset="0"/>
                        </a:rPr>
                        <a:t> DE TERRITORIALIZACIÓN  (MUNICIPIO, COLONIA, ETC.)</a:t>
                      </a:r>
                      <a:endParaRPr lang="es-MX" sz="1300" dirty="0">
                        <a:latin typeface="Franklin Gothic Book" panose="020B0503020102020204" pitchFamily="34" charset="0"/>
                      </a:endParaRPr>
                    </a:p>
                  </a:txBody>
                  <a:tcPr>
                    <a:solidFill>
                      <a:srgbClr val="7030A0"/>
                    </a:solidFill>
                  </a:tcPr>
                </a:tc>
                <a:extLst>
                  <a:ext uri="{0D108BD9-81ED-4DB2-BD59-A6C34878D82A}">
                    <a16:rowId xmlns:a16="http://schemas.microsoft.com/office/drawing/2014/main" val="3871405466"/>
                  </a:ext>
                </a:extLst>
              </a:tr>
              <a:tr h="4317302">
                <a:tc>
                  <a:txBody>
                    <a:bodyPr/>
                    <a:lstStyle/>
                    <a:p>
                      <a:pPr algn="just"/>
                      <a:endParaRPr lang="es-MX" sz="1000" kern="1200" dirty="0" smtClean="0">
                        <a:solidFill>
                          <a:schemeClr val="dk1"/>
                        </a:solidFill>
                        <a:effectLst/>
                        <a:latin typeface="Franklin Gothic Book" panose="020B0503020102020204" pitchFamily="34" charset="0"/>
                        <a:ea typeface="+mn-ea"/>
                        <a:cs typeface="+mn-cs"/>
                      </a:endParaRPr>
                    </a:p>
                    <a:p>
                      <a:pPr algn="just"/>
                      <a:r>
                        <a:rPr lang="es-MX" sz="1000" kern="1200" dirty="0" smtClean="0">
                          <a:solidFill>
                            <a:schemeClr val="dk1"/>
                          </a:solidFill>
                          <a:effectLst/>
                          <a:latin typeface="Franklin Gothic Book" panose="020B0503020102020204" pitchFamily="34" charset="0"/>
                          <a:ea typeface="+mn-ea"/>
                          <a:cs typeface="+mn-cs"/>
                        </a:rPr>
                        <a:t>Promover un cambio en el entorno legal, cultural, social y regulatorio bajo un esquema de participación social que favorezca la autonomía y las decisiones libres, responsables e informadas de niñas, niños y adolescentes sobre el ejercicio de su sexualidad y su salud reproductiva37 y que reduzca las barreras sistemáticas que impiden el ejercicio de los derechos sexuales y reproductivos. </a:t>
                      </a:r>
                      <a:endParaRPr lang="es-MX" sz="1000" dirty="0">
                        <a:latin typeface="Franklin Gothic Book" panose="020B0503020102020204" pitchFamily="34" charset="0"/>
                      </a:endParaRPr>
                    </a:p>
                  </a:txBody>
                  <a:tcPr>
                    <a:solidFill>
                      <a:srgbClr val="E3BFF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b="1" baseline="0" dirty="0" smtClean="0">
                          <a:latin typeface="Franklin Gothic Book" panose="020B0503020102020204" pitchFamily="34" charset="0"/>
                        </a:rPr>
                        <a:t>REPARTICIÓN DEL MATERIAL "YO DECIDO” EN DIALECTO MAZAHUA.</a:t>
                      </a:r>
                    </a:p>
                    <a:p>
                      <a:pPr marL="0" marR="0" indent="0" algn="ctr" defTabSz="914400" rtl="0" eaLnBrk="1" fontAlgn="auto" latinLnBrk="0" hangingPunct="1">
                        <a:lnSpc>
                          <a:spcPct val="100000"/>
                        </a:lnSpc>
                        <a:spcBef>
                          <a:spcPts val="0"/>
                        </a:spcBef>
                        <a:spcAft>
                          <a:spcPts val="0"/>
                        </a:spcAft>
                        <a:buClrTx/>
                        <a:buSzTx/>
                        <a:buFontTx/>
                        <a:buNone/>
                        <a:tabLst/>
                        <a:defRPr/>
                      </a:pPr>
                      <a:r>
                        <a:rPr lang="es-MX" sz="1000" b="1" baseline="0" dirty="0" smtClean="0">
                          <a:latin typeface="Franklin Gothic Book" panose="020B0503020102020204" pitchFamily="34" charset="0"/>
                        </a:rPr>
                        <a:t>“FERIA DE LA SALUD”</a:t>
                      </a: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000" baseline="0" dirty="0" smtClean="0">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000" b="0" i="0" dirty="0" smtClean="0">
                          <a:solidFill>
                            <a:srgbClr val="000000"/>
                          </a:solidFill>
                          <a:effectLst/>
                          <a:latin typeface="Franklin Gothic Book" panose="020B0503020102020204" pitchFamily="34" charset="0"/>
                        </a:rPr>
                        <a:t>ESTA</a:t>
                      </a:r>
                      <a:r>
                        <a:rPr lang="es-MX" sz="1000" b="0" i="0" baseline="0" dirty="0" smtClean="0">
                          <a:solidFill>
                            <a:srgbClr val="000000"/>
                          </a:solidFill>
                          <a:effectLst/>
                          <a:latin typeface="Franklin Gothic Book" panose="020B0503020102020204" pitchFamily="34" charset="0"/>
                        </a:rPr>
                        <a:t> ACTIVIDAD </a:t>
                      </a:r>
                      <a:r>
                        <a:rPr lang="es-MX" sz="1000" b="0" i="0" dirty="0" smtClean="0">
                          <a:solidFill>
                            <a:srgbClr val="000000"/>
                          </a:solidFill>
                          <a:effectLst/>
                          <a:latin typeface="Franklin Gothic Book" panose="020B0503020102020204" pitchFamily="34" charset="0"/>
                        </a:rPr>
                        <a:t>PERMITE  ASEGURAR QUE TODAS LAS PERSONAS, ESPECIALMENTE LAS COMUNIDADES INDÍGENAS, TENGAN ACCESO A CONOCIMIENTOS QUE LES PERMITAN TOMAR DECISIONES INFORMADAS SOBRE SU SALUD Y BIENESTAR. ESTO INCLUYE ENTENDER SUS DERECHOS, ACCEDER A SERVICIOS DE SALUD ADECUADOS Y PROMOVER LA IGUALDAD DE GÉNERO. AL HACERLO EN SU LENGUA MATERNA, SE RESPETA Y VALORA SU CULTURA, LO QUE FACILITA LA COMUNICACIÓN Y EL ENTENDIMIENTO. ASÍ, SE EMPODERA A LAS PERSONAS PARA QUE PUEDAN EJERCER SUS DERECHOS DE MANERA PLENA Y LIBRE.</a:t>
                      </a:r>
                      <a:endParaRPr lang="es-MX" sz="1000" dirty="0">
                        <a:latin typeface="Franklin Gothic Book" panose="020B0503020102020204" pitchFamily="34" charset="0"/>
                      </a:endParaRPr>
                    </a:p>
                  </a:txBody>
                  <a:tcPr>
                    <a:solidFill>
                      <a:srgbClr val="E3BFF7"/>
                    </a:solidFill>
                  </a:tcPr>
                </a:tc>
                <a:tc>
                  <a:txBody>
                    <a:bodyPr/>
                    <a:lstStyle/>
                    <a:p>
                      <a:pPr marL="171450" indent="-171450" algn="just">
                        <a:buFont typeface="Wingdings" panose="05000000000000000000" pitchFamily="2" charset="2"/>
                        <a:buChar char="q"/>
                      </a:pPr>
                      <a:endParaRPr lang="es-MX" sz="1000" dirty="0" smtClean="0">
                        <a:latin typeface="Franklin Gothic Book" panose="020B0503020102020204" pitchFamily="34" charset="0"/>
                      </a:endParaRPr>
                    </a:p>
                    <a:p>
                      <a:pPr marL="171450" indent="-171450" algn="just">
                        <a:buFont typeface="Wingdings" panose="05000000000000000000" pitchFamily="2" charset="2"/>
                        <a:buChar char="q"/>
                      </a:pPr>
                      <a:r>
                        <a:rPr lang="es-MX" sz="1000" baseline="0" dirty="0" smtClean="0">
                          <a:latin typeface="Franklin Gothic Book" panose="020B0503020102020204" pitchFamily="34" charset="0"/>
                        </a:rPr>
                        <a:t>SSA</a:t>
                      </a:r>
                    </a:p>
                    <a:p>
                      <a:pPr marL="171450" indent="-171450" algn="just">
                        <a:buFont typeface="Wingdings" panose="05000000000000000000" pitchFamily="2" charset="2"/>
                        <a:buChar char="q"/>
                      </a:pPr>
                      <a:r>
                        <a:rPr lang="es-MX" sz="1000" baseline="0" dirty="0" smtClean="0">
                          <a:latin typeface="Franklin Gothic Book" panose="020B0503020102020204" pitchFamily="34" charset="0"/>
                        </a:rPr>
                        <a:t>IMSS</a:t>
                      </a:r>
                    </a:p>
                    <a:p>
                      <a:pPr marL="171450" indent="-171450" algn="just">
                        <a:buFont typeface="Wingdings" panose="05000000000000000000" pitchFamily="2" charset="2"/>
                        <a:buChar char="q"/>
                      </a:pPr>
                      <a:r>
                        <a:rPr lang="es-MX" sz="1000" baseline="0" dirty="0" smtClean="0">
                          <a:latin typeface="Franklin Gothic Book" panose="020B0503020102020204" pitchFamily="34" charset="0"/>
                        </a:rPr>
                        <a:t>IMSS BIENESTAR</a:t>
                      </a:r>
                    </a:p>
                    <a:p>
                      <a:pPr marL="171450" indent="-171450" algn="just">
                        <a:buFont typeface="Wingdings" panose="05000000000000000000" pitchFamily="2" charset="2"/>
                        <a:buChar char="q"/>
                      </a:pPr>
                      <a:r>
                        <a:rPr lang="es-MX" sz="1000" baseline="0" dirty="0" smtClean="0">
                          <a:latin typeface="Franklin Gothic Book" panose="020B0503020102020204" pitchFamily="34" charset="0"/>
                        </a:rPr>
                        <a:t>ISSSTE</a:t>
                      </a:r>
                    </a:p>
                    <a:p>
                      <a:pPr marL="171450" indent="-171450" algn="just">
                        <a:buFont typeface="Wingdings" panose="05000000000000000000" pitchFamily="2" charset="2"/>
                        <a:buChar char="q"/>
                      </a:pPr>
                      <a:r>
                        <a:rPr lang="es-MX" sz="1000" baseline="0" dirty="0" smtClean="0">
                          <a:latin typeface="Franklin Gothic Book" panose="020B0503020102020204" pitchFamily="34" charset="0"/>
                        </a:rPr>
                        <a:t>PSICOTERAPIAS ESPECIALIZADAS</a:t>
                      </a:r>
                    </a:p>
                    <a:p>
                      <a:pPr marL="171450" indent="-171450" algn="just">
                        <a:buFont typeface="Wingdings" panose="05000000000000000000" pitchFamily="2" charset="2"/>
                        <a:buChar char="q"/>
                      </a:pPr>
                      <a:r>
                        <a:rPr lang="es-MX" sz="1000" baseline="0" dirty="0" smtClean="0">
                          <a:latin typeface="Franklin Gothic Book" panose="020B0503020102020204" pitchFamily="34" charset="0"/>
                        </a:rPr>
                        <a:t>CEDH</a:t>
                      </a:r>
                    </a:p>
                    <a:p>
                      <a:pPr marL="171450" indent="-171450" algn="just">
                        <a:buFont typeface="Wingdings" panose="05000000000000000000" pitchFamily="2" charset="2"/>
                        <a:buChar char="q"/>
                      </a:pPr>
                      <a:r>
                        <a:rPr lang="es-MX" sz="1000" baseline="0" dirty="0" smtClean="0">
                          <a:latin typeface="Franklin Gothic Book" panose="020B0503020102020204" pitchFamily="34" charset="0"/>
                        </a:rPr>
                        <a:t>CEAV</a:t>
                      </a:r>
                    </a:p>
                    <a:p>
                      <a:pPr marL="171450" indent="-171450" algn="just">
                        <a:buFont typeface="Wingdings" panose="05000000000000000000" pitchFamily="2" charset="2"/>
                        <a:buChar char="q"/>
                      </a:pPr>
                      <a:r>
                        <a:rPr lang="es-MX" sz="1000" baseline="0" dirty="0" smtClean="0">
                          <a:latin typeface="Franklin Gothic Book" panose="020B0503020102020204" pitchFamily="34" charset="0"/>
                        </a:rPr>
                        <a:t>IJUMICH</a:t>
                      </a:r>
                    </a:p>
                    <a:p>
                      <a:pPr marL="171450" indent="-171450" algn="just">
                        <a:buFont typeface="Wingdings" panose="05000000000000000000" pitchFamily="2" charset="2"/>
                        <a:buChar char="q"/>
                      </a:pPr>
                      <a:r>
                        <a:rPr lang="es-MX" sz="1000" baseline="0" dirty="0" smtClean="0">
                          <a:latin typeface="Franklin Gothic Book" panose="020B0503020102020204" pitchFamily="34" charset="0"/>
                        </a:rPr>
                        <a:t>FGE</a:t>
                      </a:r>
                    </a:p>
                    <a:p>
                      <a:pPr marL="171450" indent="-171450" algn="just">
                        <a:buFont typeface="Wingdings" panose="05000000000000000000" pitchFamily="2" charset="2"/>
                        <a:buChar char="q"/>
                      </a:pPr>
                      <a:r>
                        <a:rPr lang="es-MX" sz="1000" baseline="0" dirty="0" smtClean="0">
                          <a:latin typeface="Franklin Gothic Book" panose="020B0503020102020204" pitchFamily="34" charset="0"/>
                        </a:rPr>
                        <a:t>SECOEM</a:t>
                      </a:r>
                    </a:p>
                    <a:p>
                      <a:pPr marL="171450" indent="-171450" algn="just">
                        <a:buFont typeface="Wingdings" panose="05000000000000000000" pitchFamily="2" charset="2"/>
                        <a:buChar char="q"/>
                      </a:pPr>
                      <a:r>
                        <a:rPr lang="es-MX" sz="1000" baseline="0" dirty="0" smtClean="0">
                          <a:latin typeface="Franklin Gothic Book" panose="020B0503020102020204" pitchFamily="34" charset="0"/>
                        </a:rPr>
                        <a:t>MEXFAM</a:t>
                      </a:r>
                    </a:p>
                    <a:p>
                      <a:pPr marL="171450" indent="-171450" algn="just">
                        <a:buFont typeface="Wingdings" panose="05000000000000000000" pitchFamily="2" charset="2"/>
                        <a:buChar char="q"/>
                      </a:pPr>
                      <a:r>
                        <a:rPr lang="es-MX" sz="1000" baseline="0" dirty="0" smtClean="0">
                          <a:latin typeface="Franklin Gothic Book" panose="020B0503020102020204" pitchFamily="34" charset="0"/>
                        </a:rPr>
                        <a:t>DIF</a:t>
                      </a:r>
                    </a:p>
                    <a:p>
                      <a:pPr marL="171450" indent="-171450" algn="just">
                        <a:buFont typeface="Wingdings" panose="05000000000000000000" pitchFamily="2" charset="2"/>
                        <a:buChar char="q"/>
                      </a:pPr>
                      <a:r>
                        <a:rPr lang="es-MX" sz="1000" baseline="0" dirty="0" smtClean="0">
                          <a:latin typeface="Franklin Gothic Book" panose="020B0503020102020204" pitchFamily="34" charset="0"/>
                        </a:rPr>
                        <a:t>REDEFINE</a:t>
                      </a:r>
                    </a:p>
                    <a:p>
                      <a:pPr marL="171450" indent="-171450" algn="just">
                        <a:buFont typeface="Wingdings" panose="05000000000000000000" pitchFamily="2" charset="2"/>
                        <a:buChar char="q"/>
                      </a:pPr>
                      <a:r>
                        <a:rPr lang="es-MX" sz="1000" baseline="0" dirty="0" smtClean="0">
                          <a:latin typeface="Franklin Gothic Book" panose="020B0503020102020204" pitchFamily="34" charset="0"/>
                        </a:rPr>
                        <a:t>SIPINNA</a:t>
                      </a:r>
                    </a:p>
                  </a:txBody>
                  <a:tcPr>
                    <a:solidFill>
                      <a:srgbClr val="E3BFF7"/>
                    </a:solidFill>
                  </a:tcPr>
                </a:tc>
                <a:tc>
                  <a:txBody>
                    <a:bodyPr/>
                    <a:lstStyle/>
                    <a:p>
                      <a:pPr marL="171450" indent="-171450" algn="just">
                        <a:buFont typeface="Wingdings" panose="05000000000000000000" pitchFamily="2" charset="2"/>
                        <a:buChar char="ü"/>
                      </a:pPr>
                      <a:r>
                        <a:rPr lang="es-MX" sz="1000" dirty="0" smtClean="0">
                          <a:latin typeface="Franklin Gothic Book" panose="020B0503020102020204" pitchFamily="34" charset="0"/>
                        </a:rPr>
                        <a:t>19 DE MARZO </a:t>
                      </a:r>
                      <a:endParaRPr lang="es-MX" sz="1000" dirty="0">
                        <a:latin typeface="Franklin Gothic Book" panose="020B0503020102020204" pitchFamily="34" charset="0"/>
                      </a:endParaRPr>
                    </a:p>
                  </a:txBody>
                  <a:tcPr>
                    <a:solidFill>
                      <a:srgbClr val="E3BFF7"/>
                    </a:solidFill>
                  </a:tcPr>
                </a:tc>
                <a:tc>
                  <a:txBody>
                    <a:bodyPr/>
                    <a:lstStyle/>
                    <a:p>
                      <a:pPr marL="171450" indent="-171450" algn="just">
                        <a:buFont typeface="Wingdings" panose="05000000000000000000" pitchFamily="2" charset="2"/>
                        <a:buChar char="ü"/>
                      </a:pPr>
                      <a:r>
                        <a:rPr lang="es-MX" sz="1000" dirty="0" smtClean="0">
                          <a:latin typeface="Franklin Gothic Book" panose="020B0503020102020204" pitchFamily="34" charset="0"/>
                        </a:rPr>
                        <a:t>ZITÁCUARO </a:t>
                      </a:r>
                      <a:endParaRPr lang="es-MX" sz="1000" dirty="0">
                        <a:latin typeface="Franklin Gothic Book" panose="020B0503020102020204" pitchFamily="34" charset="0"/>
                      </a:endParaRPr>
                    </a:p>
                  </a:txBody>
                  <a:tcPr>
                    <a:solidFill>
                      <a:srgbClr val="E3BFF7"/>
                    </a:solidFill>
                  </a:tcPr>
                </a:tc>
                <a:extLst>
                  <a:ext uri="{0D108BD9-81ED-4DB2-BD59-A6C34878D82A}">
                    <a16:rowId xmlns:a16="http://schemas.microsoft.com/office/drawing/2014/main" val="4062320351"/>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435378560"/>
              </p:ext>
            </p:extLst>
          </p:nvPr>
        </p:nvGraphicFramePr>
        <p:xfrm>
          <a:off x="507093" y="1122234"/>
          <a:ext cx="10566375" cy="274320"/>
        </p:xfrm>
        <a:graphic>
          <a:graphicData uri="http://schemas.openxmlformats.org/drawingml/2006/table">
            <a:tbl>
              <a:tblPr/>
              <a:tblGrid>
                <a:gridCol w="10566375">
                  <a:extLst>
                    <a:ext uri="{9D8B030D-6E8A-4147-A177-3AD203B41FA5}">
                      <a16:colId xmlns:a16="http://schemas.microsoft.com/office/drawing/2014/main" val="3836004219"/>
                    </a:ext>
                  </a:extLst>
                </a:gridCol>
              </a:tblGrid>
              <a:tr h="243281">
                <a:tc>
                  <a:txBody>
                    <a:bodyPr/>
                    <a:lstStyle/>
                    <a:p>
                      <a:pPr algn="ctr"/>
                      <a:r>
                        <a:rPr lang="es-MX" sz="1200" b="1" kern="1200" dirty="0" smtClean="0">
                          <a:solidFill>
                            <a:schemeClr val="tx1"/>
                          </a:solidFill>
                          <a:effectLst/>
                          <a:latin typeface="Franklin Gothic Book" panose="020B0503020102020204" pitchFamily="34" charset="0"/>
                          <a:ea typeface="+mn-ea"/>
                          <a:cs typeface="+mn-cs"/>
                        </a:rPr>
                        <a:t>Segundo componente: </a:t>
                      </a:r>
                      <a:r>
                        <a:rPr lang="es-MX" sz="1200" b="0" kern="1200" dirty="0" smtClean="0">
                          <a:solidFill>
                            <a:schemeClr val="tx1"/>
                          </a:solidFill>
                          <a:effectLst/>
                          <a:latin typeface="Franklin Gothic Book" panose="020B0503020102020204" pitchFamily="34" charset="0"/>
                          <a:ea typeface="+mn-ea"/>
                          <a:cs typeface="+mn-cs"/>
                        </a:rPr>
                        <a:t>Entorno habilitante </a:t>
                      </a:r>
                      <a:endParaRPr lang="es-MX" sz="1200" b="0" dirty="0">
                        <a:latin typeface="Franklin Gothic Book" panose="020B05030201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C00FF"/>
                    </a:solidFill>
                  </a:tcPr>
                </a:tc>
                <a:extLst>
                  <a:ext uri="{0D108BD9-81ED-4DB2-BD59-A6C34878D82A}">
                    <a16:rowId xmlns:a16="http://schemas.microsoft.com/office/drawing/2014/main" val="3102817375"/>
                  </a:ext>
                </a:extLst>
              </a:tr>
            </a:tbl>
          </a:graphicData>
        </a:graphic>
      </p:graphicFrame>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5070" y="111211"/>
            <a:ext cx="1847011" cy="984651"/>
          </a:xfrm>
          <a:prstGeom prst="rect">
            <a:avLst/>
          </a:prstGeom>
        </p:spPr>
      </p:pic>
    </p:spTree>
    <p:extLst>
      <p:ext uri="{BB962C8B-B14F-4D97-AF65-F5344CB8AC3E}">
        <p14:creationId xmlns:p14="http://schemas.microsoft.com/office/powerpoint/2010/main" val="307804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b="1" dirty="0" smtClean="0">
                <a:latin typeface="Franklin Gothic Demi" panose="020B0703020102020204" pitchFamily="34" charset="0"/>
              </a:rPr>
              <a:t>Actividades por componentes.</a:t>
            </a:r>
            <a:endParaRPr lang="es-MX" sz="3600" b="1" dirty="0">
              <a:latin typeface="Franklin Gothic Demi" panose="020B07030201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010822375"/>
              </p:ext>
            </p:extLst>
          </p:nvPr>
        </p:nvGraphicFramePr>
        <p:xfrm>
          <a:off x="654342" y="2032450"/>
          <a:ext cx="10695963" cy="4651685"/>
        </p:xfrm>
        <a:graphic>
          <a:graphicData uri="http://schemas.openxmlformats.org/drawingml/2006/table">
            <a:tbl>
              <a:tblPr firstRow="1" bandRow="1">
                <a:tableStyleId>{5C22544A-7EE6-4342-B048-85BDC9FD1C3A}</a:tableStyleId>
              </a:tblPr>
              <a:tblGrid>
                <a:gridCol w="2139469">
                  <a:extLst>
                    <a:ext uri="{9D8B030D-6E8A-4147-A177-3AD203B41FA5}">
                      <a16:colId xmlns:a16="http://schemas.microsoft.com/office/drawing/2014/main" val="4022340449"/>
                    </a:ext>
                  </a:extLst>
                </a:gridCol>
                <a:gridCol w="2139469">
                  <a:extLst>
                    <a:ext uri="{9D8B030D-6E8A-4147-A177-3AD203B41FA5}">
                      <a16:colId xmlns:a16="http://schemas.microsoft.com/office/drawing/2014/main" val="2461768407"/>
                    </a:ext>
                  </a:extLst>
                </a:gridCol>
                <a:gridCol w="2139469">
                  <a:extLst>
                    <a:ext uri="{9D8B030D-6E8A-4147-A177-3AD203B41FA5}">
                      <a16:colId xmlns:a16="http://schemas.microsoft.com/office/drawing/2014/main" val="881835935"/>
                    </a:ext>
                  </a:extLst>
                </a:gridCol>
                <a:gridCol w="2139469">
                  <a:extLst>
                    <a:ext uri="{9D8B030D-6E8A-4147-A177-3AD203B41FA5}">
                      <a16:colId xmlns:a16="http://schemas.microsoft.com/office/drawing/2014/main" val="993038387"/>
                    </a:ext>
                  </a:extLst>
                </a:gridCol>
                <a:gridCol w="2138087">
                  <a:extLst>
                    <a:ext uri="{9D8B030D-6E8A-4147-A177-3AD203B41FA5}">
                      <a16:colId xmlns:a16="http://schemas.microsoft.com/office/drawing/2014/main" val="3142035446"/>
                    </a:ext>
                  </a:extLst>
                </a:gridCol>
              </a:tblGrid>
              <a:tr h="903683">
                <a:tc>
                  <a:txBody>
                    <a:bodyPr/>
                    <a:lstStyle/>
                    <a:p>
                      <a:pPr algn="ctr"/>
                      <a:r>
                        <a:rPr lang="es-MX" sz="1200" dirty="0" smtClean="0">
                          <a:solidFill>
                            <a:schemeClr val="tx1"/>
                          </a:solidFill>
                          <a:latin typeface="Franklin Gothic Book" panose="020B0503020102020204" pitchFamily="34" charset="0"/>
                        </a:rPr>
                        <a:t>SEGUNDA</a:t>
                      </a:r>
                      <a:r>
                        <a:rPr lang="es-MX" sz="1200" baseline="0" dirty="0" smtClean="0">
                          <a:solidFill>
                            <a:schemeClr val="tx1"/>
                          </a:solidFill>
                          <a:latin typeface="Franklin Gothic Book" panose="020B0503020102020204" pitchFamily="34" charset="0"/>
                        </a:rPr>
                        <a:t> FASE DE LA ESTRATEGIA NACIONAL PARA LA PREVENCIÓN DEL EMBARAZO ADOLESCENTE.</a:t>
                      </a:r>
                      <a:endParaRPr lang="es-MX" sz="1200" dirty="0">
                        <a:solidFill>
                          <a:schemeClr val="tx1"/>
                        </a:solidFill>
                        <a:latin typeface="Franklin Gothic Book" panose="020B0503020102020204" pitchFamily="34" charset="0"/>
                      </a:endParaRPr>
                    </a:p>
                  </a:txBody>
                  <a:tcPr>
                    <a:solidFill>
                      <a:schemeClr val="accent1">
                        <a:lumMod val="40000"/>
                        <a:lumOff val="60000"/>
                      </a:schemeClr>
                    </a:solidFill>
                  </a:tcPr>
                </a:tc>
                <a:tc>
                  <a:txBody>
                    <a:bodyPr/>
                    <a:lstStyle/>
                    <a:p>
                      <a:pPr algn="ctr"/>
                      <a:endParaRPr lang="es-MX" sz="1200" dirty="0" smtClean="0">
                        <a:solidFill>
                          <a:schemeClr val="tx1"/>
                        </a:solidFill>
                        <a:latin typeface="Franklin Gothic Book" panose="020B0503020102020204" pitchFamily="34" charset="0"/>
                      </a:endParaRPr>
                    </a:p>
                    <a:p>
                      <a:pPr algn="ctr"/>
                      <a:r>
                        <a:rPr lang="es-MX" sz="1200" dirty="0" smtClean="0">
                          <a:solidFill>
                            <a:schemeClr val="tx1"/>
                          </a:solidFill>
                          <a:latin typeface="Franklin Gothic Book" panose="020B0503020102020204" pitchFamily="34" charset="0"/>
                        </a:rPr>
                        <a:t>ACTIVIDAD GEPEA.</a:t>
                      </a:r>
                      <a:endParaRPr lang="es-MX" sz="1200" dirty="0">
                        <a:solidFill>
                          <a:schemeClr val="tx1"/>
                        </a:solidFill>
                        <a:latin typeface="Franklin Gothic Book" panose="020B0503020102020204" pitchFamily="34" charset="0"/>
                      </a:endParaRPr>
                    </a:p>
                  </a:txBody>
                  <a:tcPr>
                    <a:solidFill>
                      <a:schemeClr val="accent1">
                        <a:lumMod val="40000"/>
                        <a:lumOff val="60000"/>
                      </a:schemeClr>
                    </a:solidFill>
                  </a:tcPr>
                </a:tc>
                <a:tc>
                  <a:txBody>
                    <a:bodyPr/>
                    <a:lstStyle/>
                    <a:p>
                      <a:pPr algn="ctr"/>
                      <a:endParaRPr lang="es-MX" sz="1200" dirty="0" smtClean="0">
                        <a:solidFill>
                          <a:schemeClr val="tx1"/>
                        </a:solidFill>
                        <a:latin typeface="Franklin Gothic Book" panose="020B0503020102020204" pitchFamily="34" charset="0"/>
                      </a:endParaRPr>
                    </a:p>
                    <a:p>
                      <a:pPr algn="ctr"/>
                      <a:r>
                        <a:rPr lang="es-MX" sz="1200" dirty="0" smtClean="0">
                          <a:solidFill>
                            <a:schemeClr val="tx1"/>
                          </a:solidFill>
                          <a:latin typeface="Franklin Gothic Book" panose="020B0503020102020204" pitchFamily="34" charset="0"/>
                        </a:rPr>
                        <a:t>INSTANCIAS</a:t>
                      </a:r>
                      <a:r>
                        <a:rPr lang="es-MX" sz="1200" baseline="0" dirty="0" smtClean="0">
                          <a:solidFill>
                            <a:schemeClr val="tx1"/>
                          </a:solidFill>
                          <a:latin typeface="Franklin Gothic Book" panose="020B0503020102020204" pitchFamily="34" charset="0"/>
                        </a:rPr>
                        <a:t> PARTICIPANTES</a:t>
                      </a:r>
                    </a:p>
                    <a:p>
                      <a:pPr algn="ctr"/>
                      <a:endParaRPr lang="es-MX" sz="1200" dirty="0">
                        <a:solidFill>
                          <a:schemeClr val="tx1"/>
                        </a:solidFill>
                        <a:latin typeface="Franklin Gothic Book" panose="020B0503020102020204" pitchFamily="34" charset="0"/>
                      </a:endParaRPr>
                    </a:p>
                  </a:txBody>
                  <a:tcPr>
                    <a:solidFill>
                      <a:schemeClr val="accent1">
                        <a:lumMod val="40000"/>
                        <a:lumOff val="60000"/>
                      </a:schemeClr>
                    </a:solidFill>
                  </a:tcPr>
                </a:tc>
                <a:tc>
                  <a:txBody>
                    <a:bodyPr/>
                    <a:lstStyle/>
                    <a:p>
                      <a:pPr algn="ctr"/>
                      <a:endParaRPr lang="es-MX" sz="1200" dirty="0" smtClean="0">
                        <a:solidFill>
                          <a:schemeClr val="tx1"/>
                        </a:solidFill>
                        <a:latin typeface="Franklin Gothic Book" panose="020B0503020102020204" pitchFamily="34" charset="0"/>
                      </a:endParaRPr>
                    </a:p>
                    <a:p>
                      <a:pPr algn="ctr"/>
                      <a:r>
                        <a:rPr lang="es-MX" sz="1200" dirty="0" smtClean="0">
                          <a:solidFill>
                            <a:schemeClr val="tx1"/>
                          </a:solidFill>
                          <a:latin typeface="Franklin Gothic Book" panose="020B0503020102020204" pitchFamily="34" charset="0"/>
                        </a:rPr>
                        <a:t>TEMPORALIDAD</a:t>
                      </a:r>
                    </a:p>
                    <a:p>
                      <a:pPr algn="ctr"/>
                      <a:endParaRPr lang="es-MX" sz="1200" dirty="0">
                        <a:solidFill>
                          <a:schemeClr val="tx1"/>
                        </a:solidFill>
                        <a:latin typeface="Franklin Gothic Book" panose="020B0503020102020204" pitchFamily="34" charset="0"/>
                      </a:endParaRPr>
                    </a:p>
                  </a:txBody>
                  <a:tcPr>
                    <a:solidFill>
                      <a:schemeClr val="accent1">
                        <a:lumMod val="40000"/>
                        <a:lumOff val="60000"/>
                      </a:schemeClr>
                    </a:solidFill>
                  </a:tcPr>
                </a:tc>
                <a:tc>
                  <a:txBody>
                    <a:bodyPr/>
                    <a:lstStyle/>
                    <a:p>
                      <a:pPr algn="ctr"/>
                      <a:endParaRPr lang="es-MX" sz="1200" dirty="0" smtClean="0">
                        <a:solidFill>
                          <a:schemeClr val="tx1"/>
                        </a:solidFill>
                        <a:latin typeface="Franklin Gothic Book" panose="020B0503020102020204" pitchFamily="34" charset="0"/>
                      </a:endParaRPr>
                    </a:p>
                    <a:p>
                      <a:pPr algn="ctr"/>
                      <a:r>
                        <a:rPr lang="es-MX" sz="1200" dirty="0" smtClean="0">
                          <a:solidFill>
                            <a:schemeClr val="tx1"/>
                          </a:solidFill>
                          <a:latin typeface="Franklin Gothic Book" panose="020B0503020102020204" pitchFamily="34" charset="0"/>
                        </a:rPr>
                        <a:t>ENFOQUE</a:t>
                      </a:r>
                      <a:r>
                        <a:rPr lang="es-MX" sz="1200" baseline="0" dirty="0" smtClean="0">
                          <a:solidFill>
                            <a:schemeClr val="tx1"/>
                          </a:solidFill>
                          <a:latin typeface="Franklin Gothic Book" panose="020B0503020102020204" pitchFamily="34" charset="0"/>
                        </a:rPr>
                        <a:t> DE TERRITORIALIZACIÓN  (MUNICIPIO, COLONIA, ETC.)</a:t>
                      </a:r>
                      <a:endParaRPr lang="es-MX" sz="1200" dirty="0">
                        <a:solidFill>
                          <a:schemeClr val="tx1"/>
                        </a:solidFill>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3871405466"/>
                  </a:ext>
                </a:extLst>
              </a:tr>
              <a:tr h="374800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300" kern="1200" dirty="0" smtClean="0">
                          <a:solidFill>
                            <a:schemeClr val="tx1"/>
                          </a:solidFill>
                          <a:effectLst/>
                          <a:latin typeface="Franklin Gothic Book" panose="020B0503020102020204" pitchFamily="34" charset="0"/>
                          <a:ea typeface="+mn-ea"/>
                          <a:cs typeface="+mn-cs"/>
                        </a:rPr>
                        <a:t>Brindar a niñas, niños y adolescentes herramientas, conocimientos, habilidades, actitudes y valores que los empoderen para cuidar su salud, asegurar su bienestar y dignidad; y desarrollar relaciones sociales y sexuales respetuosas; para considerar cómo sus elecciones afectan su propio bienestar y el de los demás; y para entender y proteger sus derechos a lo largo de la vida.</a:t>
                      </a:r>
                      <a:endParaRPr lang="es-MX" sz="1300" dirty="0" smtClean="0">
                        <a:solidFill>
                          <a:schemeClr val="tx1"/>
                        </a:solidFill>
                        <a:latin typeface="Franklin Gothic Book" panose="020B0503020102020204" pitchFamily="34" charset="0"/>
                      </a:endParaRPr>
                    </a:p>
                    <a:p>
                      <a:pPr algn="just"/>
                      <a:endParaRPr lang="es-MX" sz="1300" kern="1200" dirty="0" smtClean="0">
                        <a:solidFill>
                          <a:schemeClr val="tx1"/>
                        </a:solidFill>
                        <a:effectLst/>
                        <a:latin typeface="Franklin Gothic Book" panose="020B0503020102020204" pitchFamily="34" charset="0"/>
                        <a:ea typeface="+mn-ea"/>
                        <a:cs typeface="+mn-cs"/>
                      </a:endParaRP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300" b="1" dirty="0" smtClean="0">
                          <a:solidFill>
                            <a:schemeClr val="tx1"/>
                          </a:solidFill>
                          <a:latin typeface="Franklin Gothic Book" panose="020B0503020102020204" pitchFamily="34" charset="0"/>
                        </a:rPr>
                        <a:t>“FERIA</a:t>
                      </a:r>
                      <a:r>
                        <a:rPr lang="es-MX" sz="1300" b="1" baseline="0" dirty="0" smtClean="0">
                          <a:solidFill>
                            <a:schemeClr val="tx1"/>
                          </a:solidFill>
                          <a:latin typeface="Franklin Gothic Book" panose="020B0503020102020204" pitchFamily="34" charset="0"/>
                        </a:rPr>
                        <a:t> DE LA SALUD”</a:t>
                      </a: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dirty="0" smtClean="0">
                        <a:solidFill>
                          <a:schemeClr val="tx1"/>
                        </a:solidFill>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300" dirty="0" smtClean="0">
                          <a:solidFill>
                            <a:schemeClr val="tx1"/>
                          </a:solidFill>
                          <a:latin typeface="Franklin Gothic Book" panose="020B0503020102020204" pitchFamily="34" charset="0"/>
                        </a:rPr>
                        <a:t>PERMITIRÁ</a:t>
                      </a:r>
                      <a:r>
                        <a:rPr lang="es-MX" sz="1300" baseline="0" dirty="0" smtClean="0">
                          <a:solidFill>
                            <a:schemeClr val="tx1"/>
                          </a:solidFill>
                          <a:latin typeface="Franklin Gothic Book" panose="020B0503020102020204" pitchFamily="34" charset="0"/>
                        </a:rPr>
                        <a:t> BRINDAR CONCIENCIA, PREVENCIÓN  EN LA TOMA DE DECISIONES  SOBRE SU SALUD SEXUAL Y REPRODUCTIVA.</a:t>
                      </a: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dirty="0" smtClean="0">
                        <a:solidFill>
                          <a:schemeClr val="tx1"/>
                        </a:solidFill>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b="1" dirty="0" smtClean="0">
                        <a:solidFill>
                          <a:schemeClr val="tx1"/>
                        </a:solidFill>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b="1" dirty="0" smtClean="0">
                        <a:solidFill>
                          <a:schemeClr val="tx1"/>
                        </a:solidFill>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dirty="0" smtClean="0">
                        <a:solidFill>
                          <a:schemeClr val="tx1"/>
                        </a:solidFill>
                        <a:latin typeface="Franklin Gothic Book" panose="020B0503020102020204" pitchFamily="34" charset="0"/>
                      </a:endParaRPr>
                    </a:p>
                  </a:txBody>
                  <a:tcPr>
                    <a:solidFill>
                      <a:schemeClr val="accent1">
                        <a:lumMod val="40000"/>
                        <a:lumOff val="60000"/>
                      </a:schemeClr>
                    </a:solidFill>
                  </a:tcPr>
                </a:tc>
                <a:tc>
                  <a:txBody>
                    <a:bodyPr/>
                    <a:lstStyle/>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SSA</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IMSS</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IMSS BIENESTAR</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ISSSTE</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PSICOTERAPIAS ESPECIALIZADAS</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CEDH</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CEAV</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IJUMICH</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FGE</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SECOEM</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MEXFAM</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DIF</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REDEFINE</a:t>
                      </a:r>
                    </a:p>
                    <a:p>
                      <a:pPr marL="171450" indent="-171450" algn="just">
                        <a:buFont typeface="Wingdings" panose="05000000000000000000" pitchFamily="2" charset="2"/>
                        <a:buChar char="q"/>
                      </a:pPr>
                      <a:r>
                        <a:rPr lang="es-MX" sz="1400" baseline="0" dirty="0" smtClean="0">
                          <a:solidFill>
                            <a:schemeClr val="tx1"/>
                          </a:solidFill>
                          <a:latin typeface="Franklin Gothic Book" panose="020B0503020102020204" pitchFamily="34" charset="0"/>
                        </a:rPr>
                        <a:t>SIPINNA</a:t>
                      </a:r>
                      <a:endParaRPr lang="es-MX" sz="1300" baseline="0" dirty="0" smtClean="0">
                        <a:solidFill>
                          <a:schemeClr val="tx1"/>
                        </a:solidFill>
                        <a:latin typeface="Franklin Gothic Book" panose="020B0503020102020204" pitchFamily="34" charset="0"/>
                      </a:endParaRPr>
                    </a:p>
                    <a:p>
                      <a:pPr marL="285750" indent="-285750">
                        <a:buFont typeface="Wingdings" panose="05000000000000000000" pitchFamily="2" charset="2"/>
                        <a:buChar char="q"/>
                      </a:pPr>
                      <a:endParaRPr lang="es-MX" sz="1300" baseline="0" dirty="0" smtClean="0">
                        <a:solidFill>
                          <a:schemeClr val="tx1"/>
                        </a:solidFill>
                        <a:latin typeface="Franklin Gothic Book" panose="020B0503020102020204" pitchFamily="34" charset="0"/>
                      </a:endParaRPr>
                    </a:p>
                  </a:txBody>
                  <a:tcPr>
                    <a:solidFill>
                      <a:schemeClr val="accent1">
                        <a:lumMod val="40000"/>
                        <a:lumOff val="60000"/>
                      </a:schemeClr>
                    </a:solidFill>
                  </a:tcPr>
                </a:tc>
                <a:tc>
                  <a:txBody>
                    <a:bodyPr/>
                    <a:lstStyle/>
                    <a:p>
                      <a:pPr marL="171450" indent="-171450" algn="l">
                        <a:buFont typeface="Wingdings" panose="05000000000000000000" pitchFamily="2" charset="2"/>
                        <a:buChar char="ü"/>
                      </a:pPr>
                      <a:r>
                        <a:rPr lang="es-MX" sz="1300" baseline="0" dirty="0" smtClean="0">
                          <a:solidFill>
                            <a:schemeClr val="tx1"/>
                          </a:solidFill>
                          <a:latin typeface="Franklin Gothic Book" panose="020B0503020102020204" pitchFamily="34" charset="0"/>
                        </a:rPr>
                        <a:t>4 DE ABRIL</a:t>
                      </a:r>
                    </a:p>
                    <a:p>
                      <a:pPr marL="0" indent="0" algn="l">
                        <a:buFont typeface="Wingdings" panose="05000000000000000000" pitchFamily="2" charset="2"/>
                        <a:buNone/>
                      </a:pPr>
                      <a:endParaRPr lang="es-MX" sz="1300" baseline="0" dirty="0" smtClean="0">
                        <a:solidFill>
                          <a:schemeClr val="tx1"/>
                        </a:solidFill>
                        <a:latin typeface="Franklin Gothic Book" panose="020B0503020102020204" pitchFamily="34" charset="0"/>
                      </a:endParaRPr>
                    </a:p>
                    <a:p>
                      <a:pPr marL="0" indent="0" algn="l">
                        <a:buFont typeface="Wingdings" panose="05000000000000000000" pitchFamily="2" charset="2"/>
                        <a:buNone/>
                      </a:pPr>
                      <a:endParaRPr lang="es-MX" sz="1300" baseline="0" dirty="0" smtClean="0">
                        <a:solidFill>
                          <a:schemeClr val="tx1"/>
                        </a:solidFill>
                        <a:latin typeface="Franklin Gothic Book" panose="020B0503020102020204" pitchFamily="34" charset="0"/>
                      </a:endParaRPr>
                    </a:p>
                    <a:p>
                      <a:pPr marL="0" indent="0" algn="l">
                        <a:buFont typeface="Wingdings" panose="05000000000000000000" pitchFamily="2" charset="2"/>
                        <a:buNone/>
                      </a:pPr>
                      <a:endParaRPr lang="es-MX" sz="1300" baseline="0" dirty="0" smtClean="0">
                        <a:solidFill>
                          <a:schemeClr val="tx1"/>
                        </a:solidFill>
                        <a:latin typeface="Franklin Gothic Book" panose="020B0503020102020204" pitchFamily="34" charset="0"/>
                      </a:endParaRPr>
                    </a:p>
                    <a:p>
                      <a:pPr marL="171450" indent="-171450" algn="l">
                        <a:buFont typeface="Wingdings" panose="05000000000000000000" pitchFamily="2" charset="2"/>
                        <a:buChar char="ü"/>
                      </a:pPr>
                      <a:endParaRPr lang="es-MX" sz="1300" baseline="0" dirty="0" smtClean="0">
                        <a:solidFill>
                          <a:schemeClr val="tx1"/>
                        </a:solidFill>
                        <a:latin typeface="Franklin Gothic Book" panose="020B0503020102020204" pitchFamily="34" charset="0"/>
                      </a:endParaRPr>
                    </a:p>
                    <a:p>
                      <a:pPr marL="171450" indent="-171450" algn="l">
                        <a:buFont typeface="Wingdings" panose="05000000000000000000" pitchFamily="2" charset="2"/>
                        <a:buChar char="ü"/>
                      </a:pPr>
                      <a:endParaRPr lang="es-MX" sz="1300" baseline="0" dirty="0" smtClean="0">
                        <a:solidFill>
                          <a:schemeClr val="tx1"/>
                        </a:solidFill>
                        <a:latin typeface="Franklin Gothic Book" panose="020B0503020102020204" pitchFamily="34" charset="0"/>
                      </a:endParaRPr>
                    </a:p>
                    <a:p>
                      <a:pPr marL="0" indent="0" algn="l">
                        <a:buFont typeface="Wingdings" panose="05000000000000000000" pitchFamily="2" charset="2"/>
                        <a:buNone/>
                      </a:pPr>
                      <a:endParaRPr lang="es-MX" sz="1300" baseline="0" dirty="0" smtClean="0">
                        <a:solidFill>
                          <a:schemeClr val="tx1"/>
                        </a:solidFill>
                        <a:latin typeface="Franklin Gothic Book" panose="020B0503020102020204" pitchFamily="34" charset="0"/>
                      </a:endParaRPr>
                    </a:p>
                    <a:p>
                      <a:pPr marL="171450" indent="-171450" algn="l">
                        <a:buFont typeface="Wingdings" panose="05000000000000000000" pitchFamily="2" charset="2"/>
                        <a:buChar char="ü"/>
                      </a:pPr>
                      <a:endParaRPr lang="es-MX" sz="1300" baseline="0" dirty="0" smtClean="0">
                        <a:solidFill>
                          <a:schemeClr val="tx1"/>
                        </a:solidFill>
                        <a:latin typeface="Franklin Gothic Book" panose="020B0503020102020204" pitchFamily="34" charset="0"/>
                      </a:endParaRPr>
                    </a:p>
                    <a:p>
                      <a:pPr marL="171450" indent="-171450" algn="l">
                        <a:buFont typeface="Wingdings" panose="05000000000000000000" pitchFamily="2" charset="2"/>
                        <a:buChar char="ü"/>
                      </a:pPr>
                      <a:endParaRPr lang="es-MX" sz="1300" baseline="0" dirty="0" smtClean="0">
                        <a:solidFill>
                          <a:schemeClr val="tx1"/>
                        </a:solidFill>
                        <a:latin typeface="Franklin Gothic Book" panose="020B0503020102020204" pitchFamily="34" charset="0"/>
                      </a:endParaRPr>
                    </a:p>
                    <a:p>
                      <a:pPr marL="171450" indent="-171450" algn="l">
                        <a:buFont typeface="Wingdings" panose="05000000000000000000" pitchFamily="2" charset="2"/>
                        <a:buChar char="ü"/>
                      </a:pPr>
                      <a:endParaRPr lang="es-MX" sz="1300" baseline="0" dirty="0" smtClean="0">
                        <a:solidFill>
                          <a:schemeClr val="tx1"/>
                        </a:solidFill>
                        <a:latin typeface="Franklin Gothic Book" panose="020B0503020102020204" pitchFamily="34" charset="0"/>
                      </a:endParaRPr>
                    </a:p>
                    <a:p>
                      <a:pPr marL="171450" indent="-171450" algn="l">
                        <a:buFont typeface="Wingdings" panose="05000000000000000000" pitchFamily="2" charset="2"/>
                        <a:buChar char="ü"/>
                      </a:pPr>
                      <a:endParaRPr lang="es-MX" sz="1300" baseline="0" dirty="0" smtClean="0">
                        <a:solidFill>
                          <a:schemeClr val="tx1"/>
                        </a:solidFill>
                        <a:latin typeface="Franklin Gothic Book" panose="020B0503020102020204" pitchFamily="34" charset="0"/>
                      </a:endParaRPr>
                    </a:p>
                    <a:p>
                      <a:pPr marL="0" indent="0" algn="l">
                        <a:buFont typeface="Wingdings" panose="05000000000000000000" pitchFamily="2" charset="2"/>
                        <a:buNone/>
                      </a:pPr>
                      <a:endParaRPr lang="es-MX" sz="1300" baseline="0" dirty="0" smtClean="0">
                        <a:solidFill>
                          <a:schemeClr val="tx1"/>
                        </a:solidFill>
                        <a:latin typeface="Franklin Gothic Book" panose="020B0503020102020204" pitchFamily="34" charset="0"/>
                      </a:endParaRPr>
                    </a:p>
                    <a:p>
                      <a:pPr marL="0" indent="0" algn="l">
                        <a:buFont typeface="Wingdings" panose="05000000000000000000" pitchFamily="2" charset="2"/>
                        <a:buNone/>
                      </a:pPr>
                      <a:endParaRPr lang="es-MX" sz="1300" baseline="0" dirty="0" smtClean="0">
                        <a:solidFill>
                          <a:schemeClr val="tx1"/>
                        </a:solidFill>
                        <a:latin typeface="Franklin Gothic Book" panose="020B0503020102020204" pitchFamily="34" charset="0"/>
                      </a:endParaRPr>
                    </a:p>
                    <a:p>
                      <a:pPr marL="0" indent="0" algn="l">
                        <a:buFont typeface="Wingdings" panose="05000000000000000000" pitchFamily="2" charset="2"/>
                        <a:buNone/>
                      </a:pPr>
                      <a:endParaRPr lang="es-MX" sz="1300" dirty="0">
                        <a:solidFill>
                          <a:schemeClr val="tx1"/>
                        </a:solidFill>
                        <a:latin typeface="Franklin Gothic Book" panose="020B0503020102020204" pitchFamily="34" charset="0"/>
                      </a:endParaRPr>
                    </a:p>
                  </a:txBody>
                  <a:tcPr>
                    <a:solidFill>
                      <a:schemeClr val="accent1">
                        <a:lumMod val="40000"/>
                        <a:lumOff val="60000"/>
                      </a:schemeClr>
                    </a:solidFill>
                  </a:tcPr>
                </a:tc>
                <a:tc>
                  <a:txBody>
                    <a:bodyPr/>
                    <a:lstStyle/>
                    <a:p>
                      <a:pPr marL="171450" indent="-171450">
                        <a:buFont typeface="Wingdings" panose="05000000000000000000" pitchFamily="2" charset="2"/>
                        <a:buChar char="ü"/>
                      </a:pPr>
                      <a:r>
                        <a:rPr lang="es-MX" sz="1300" dirty="0" smtClean="0">
                          <a:solidFill>
                            <a:schemeClr val="tx1"/>
                          </a:solidFill>
                          <a:latin typeface="Franklin Gothic Book" panose="020B0503020102020204" pitchFamily="34" charset="0"/>
                        </a:rPr>
                        <a:t>ICHÁN</a:t>
                      </a:r>
                      <a:r>
                        <a:rPr lang="es-MX" sz="1300" baseline="0" dirty="0" smtClean="0">
                          <a:solidFill>
                            <a:schemeClr val="tx1"/>
                          </a:solidFill>
                          <a:latin typeface="Franklin Gothic Book" panose="020B0503020102020204" pitchFamily="34" charset="0"/>
                        </a:rPr>
                        <a:t> </a:t>
                      </a:r>
                    </a:p>
                    <a:p>
                      <a:pPr marL="0" indent="0">
                        <a:buFont typeface="Wingdings" panose="05000000000000000000" pitchFamily="2" charset="2"/>
                        <a:buNone/>
                      </a:pPr>
                      <a:endParaRPr lang="es-MX" sz="1300" dirty="0" smtClean="0">
                        <a:solidFill>
                          <a:schemeClr val="tx1"/>
                        </a:solidFill>
                        <a:latin typeface="Franklin Gothic Book" panose="020B0503020102020204" pitchFamily="34" charset="0"/>
                      </a:endParaRPr>
                    </a:p>
                    <a:p>
                      <a:endParaRPr lang="es-MX" sz="1300" dirty="0" smtClean="0">
                        <a:solidFill>
                          <a:schemeClr val="tx1"/>
                        </a:solidFill>
                        <a:latin typeface="Franklin Gothic Book" panose="020B0503020102020204" pitchFamily="34" charset="0"/>
                      </a:endParaRPr>
                    </a:p>
                    <a:p>
                      <a:endParaRPr lang="es-MX" sz="1300" dirty="0" smtClean="0">
                        <a:solidFill>
                          <a:schemeClr val="tx1"/>
                        </a:solidFill>
                        <a:latin typeface="Franklin Gothic Book" panose="020B0503020102020204" pitchFamily="34" charset="0"/>
                      </a:endParaRPr>
                    </a:p>
                    <a:p>
                      <a:endParaRPr lang="es-MX" sz="1300" dirty="0" smtClean="0">
                        <a:solidFill>
                          <a:schemeClr val="tx1"/>
                        </a:solidFill>
                        <a:latin typeface="Franklin Gothic Book" panose="020B0503020102020204" pitchFamily="34" charset="0"/>
                      </a:endParaRPr>
                    </a:p>
                    <a:p>
                      <a:endParaRPr lang="es-MX" sz="1300" dirty="0" smtClean="0">
                        <a:solidFill>
                          <a:schemeClr val="tx1"/>
                        </a:solidFill>
                        <a:latin typeface="Franklin Gothic Book" panose="020B0503020102020204" pitchFamily="34" charset="0"/>
                      </a:endParaRPr>
                    </a:p>
                    <a:p>
                      <a:endParaRPr lang="es-MX" sz="1300" dirty="0" smtClean="0">
                        <a:solidFill>
                          <a:schemeClr val="tx1"/>
                        </a:solidFill>
                        <a:latin typeface="Franklin Gothic Book" panose="020B0503020102020204" pitchFamily="34" charset="0"/>
                      </a:endParaRPr>
                    </a:p>
                    <a:p>
                      <a:endParaRPr lang="es-MX" sz="1300" dirty="0" smtClean="0">
                        <a:solidFill>
                          <a:schemeClr val="tx1"/>
                        </a:solidFill>
                        <a:latin typeface="Franklin Gothic Book" panose="020B0503020102020204" pitchFamily="34" charset="0"/>
                      </a:endParaRPr>
                    </a:p>
                    <a:p>
                      <a:endParaRPr lang="es-MX" sz="1300" dirty="0" smtClean="0">
                        <a:solidFill>
                          <a:schemeClr val="tx1"/>
                        </a:solidFill>
                        <a:latin typeface="Franklin Gothic Book" panose="020B0503020102020204" pitchFamily="34" charset="0"/>
                      </a:endParaRPr>
                    </a:p>
                    <a:p>
                      <a:endParaRPr lang="es-MX" sz="1300" dirty="0" smtClean="0">
                        <a:solidFill>
                          <a:schemeClr val="tx1"/>
                        </a:solidFill>
                        <a:latin typeface="Franklin Gothic Book" panose="020B0503020102020204" pitchFamily="34" charset="0"/>
                      </a:endParaRPr>
                    </a:p>
                    <a:p>
                      <a:endParaRPr lang="es-MX" sz="1300" dirty="0" smtClean="0">
                        <a:solidFill>
                          <a:schemeClr val="tx1"/>
                        </a:solidFill>
                        <a:latin typeface="Franklin Gothic Book" panose="020B0503020102020204" pitchFamily="34" charset="0"/>
                      </a:endParaRPr>
                    </a:p>
                    <a:p>
                      <a:endParaRPr lang="es-MX" sz="1300" dirty="0" smtClean="0">
                        <a:solidFill>
                          <a:schemeClr val="tx1"/>
                        </a:solidFill>
                        <a:latin typeface="Franklin Gothic Book" panose="020B0503020102020204" pitchFamily="34" charset="0"/>
                      </a:endParaRPr>
                    </a:p>
                    <a:p>
                      <a:pPr marL="0" indent="0">
                        <a:buFont typeface="Wingdings" panose="05000000000000000000" pitchFamily="2" charset="2"/>
                        <a:buNone/>
                      </a:pPr>
                      <a:endParaRPr lang="es-MX" sz="1300" dirty="0" smtClean="0">
                        <a:solidFill>
                          <a:schemeClr val="tx1"/>
                        </a:solidFill>
                        <a:latin typeface="Franklin Gothic Book" panose="020B0503020102020204" pitchFamily="34" charset="0"/>
                      </a:endParaRPr>
                    </a:p>
                    <a:p>
                      <a:endParaRPr lang="es-MX" sz="1300" dirty="0">
                        <a:solidFill>
                          <a:schemeClr val="tx1"/>
                        </a:solidFill>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4062320351"/>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768579256"/>
              </p:ext>
            </p:extLst>
          </p:nvPr>
        </p:nvGraphicFramePr>
        <p:xfrm>
          <a:off x="671119" y="1687639"/>
          <a:ext cx="10682681" cy="335280"/>
        </p:xfrm>
        <a:graphic>
          <a:graphicData uri="http://schemas.openxmlformats.org/drawingml/2006/table">
            <a:tbl>
              <a:tblPr/>
              <a:tblGrid>
                <a:gridCol w="10682681">
                  <a:extLst>
                    <a:ext uri="{9D8B030D-6E8A-4147-A177-3AD203B41FA5}">
                      <a16:colId xmlns:a16="http://schemas.microsoft.com/office/drawing/2014/main" val="3836004219"/>
                    </a:ext>
                  </a:extLst>
                </a:gridCol>
              </a:tblGrid>
              <a:tr h="243281">
                <a:tc>
                  <a:txBody>
                    <a:bodyPr/>
                    <a:lstStyle/>
                    <a:p>
                      <a:pPr algn="ctr"/>
                      <a:r>
                        <a:rPr lang="es-MX" sz="1600" b="1" kern="1200" dirty="0" smtClean="0">
                          <a:solidFill>
                            <a:schemeClr val="tx1"/>
                          </a:solidFill>
                          <a:effectLst/>
                          <a:latin typeface="Franklin Gothic Book" panose="020B0503020102020204" pitchFamily="34" charset="0"/>
                          <a:ea typeface="+mn-ea"/>
                          <a:cs typeface="+mn-cs"/>
                        </a:rPr>
                        <a:t>Primer componente: Educación inclusiva, integral, flexible y educación integral en sexualidad </a:t>
                      </a:r>
                      <a:endParaRPr lang="es-MX" sz="1600" b="1" dirty="0">
                        <a:latin typeface="Franklin Gothic Book" panose="020B05030201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66FFFF"/>
                    </a:solidFill>
                  </a:tcPr>
                </a:tc>
                <a:extLst>
                  <a:ext uri="{0D108BD9-81ED-4DB2-BD59-A6C34878D82A}">
                    <a16:rowId xmlns:a16="http://schemas.microsoft.com/office/drawing/2014/main" val="3102817375"/>
                  </a:ext>
                </a:extLst>
              </a:tr>
            </a:tbl>
          </a:graphicData>
        </a:graphic>
      </p:graphicFrame>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2116" y="169191"/>
            <a:ext cx="2848309" cy="1518448"/>
          </a:xfrm>
          <a:prstGeom prst="rect">
            <a:avLst/>
          </a:prstGeom>
        </p:spPr>
      </p:pic>
    </p:spTree>
    <p:extLst>
      <p:ext uri="{BB962C8B-B14F-4D97-AF65-F5344CB8AC3E}">
        <p14:creationId xmlns:p14="http://schemas.microsoft.com/office/powerpoint/2010/main" val="2051579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600" b="1" dirty="0" smtClean="0">
                <a:latin typeface="Franklin Gothic Demi" panose="020B0703020102020204" pitchFamily="34" charset="0"/>
              </a:rPr>
              <a:t>Actividades por componentes.</a:t>
            </a:r>
            <a:endParaRPr lang="es-MX" sz="3600" b="1" dirty="0">
              <a:latin typeface="Franklin Gothic Demi" panose="020B07030201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80648659"/>
              </p:ext>
            </p:extLst>
          </p:nvPr>
        </p:nvGraphicFramePr>
        <p:xfrm>
          <a:off x="654342" y="2032450"/>
          <a:ext cx="10695963" cy="4651685"/>
        </p:xfrm>
        <a:graphic>
          <a:graphicData uri="http://schemas.openxmlformats.org/drawingml/2006/table">
            <a:tbl>
              <a:tblPr firstRow="1" bandRow="1">
                <a:tableStyleId>{5C22544A-7EE6-4342-B048-85BDC9FD1C3A}</a:tableStyleId>
              </a:tblPr>
              <a:tblGrid>
                <a:gridCol w="2139469">
                  <a:extLst>
                    <a:ext uri="{9D8B030D-6E8A-4147-A177-3AD203B41FA5}">
                      <a16:colId xmlns:a16="http://schemas.microsoft.com/office/drawing/2014/main" val="4022340449"/>
                    </a:ext>
                  </a:extLst>
                </a:gridCol>
                <a:gridCol w="2139469">
                  <a:extLst>
                    <a:ext uri="{9D8B030D-6E8A-4147-A177-3AD203B41FA5}">
                      <a16:colId xmlns:a16="http://schemas.microsoft.com/office/drawing/2014/main" val="2461768407"/>
                    </a:ext>
                  </a:extLst>
                </a:gridCol>
                <a:gridCol w="2139469">
                  <a:extLst>
                    <a:ext uri="{9D8B030D-6E8A-4147-A177-3AD203B41FA5}">
                      <a16:colId xmlns:a16="http://schemas.microsoft.com/office/drawing/2014/main" val="881835935"/>
                    </a:ext>
                  </a:extLst>
                </a:gridCol>
                <a:gridCol w="2139469">
                  <a:extLst>
                    <a:ext uri="{9D8B030D-6E8A-4147-A177-3AD203B41FA5}">
                      <a16:colId xmlns:a16="http://schemas.microsoft.com/office/drawing/2014/main" val="993038387"/>
                    </a:ext>
                  </a:extLst>
                </a:gridCol>
                <a:gridCol w="2138087">
                  <a:extLst>
                    <a:ext uri="{9D8B030D-6E8A-4147-A177-3AD203B41FA5}">
                      <a16:colId xmlns:a16="http://schemas.microsoft.com/office/drawing/2014/main" val="3142035446"/>
                    </a:ext>
                  </a:extLst>
                </a:gridCol>
              </a:tblGrid>
              <a:tr h="903683">
                <a:tc>
                  <a:txBody>
                    <a:bodyPr/>
                    <a:lstStyle/>
                    <a:p>
                      <a:pPr algn="ctr"/>
                      <a:r>
                        <a:rPr lang="es-MX" sz="1200" dirty="0" smtClean="0">
                          <a:solidFill>
                            <a:schemeClr val="tx1"/>
                          </a:solidFill>
                          <a:latin typeface="Franklin Gothic Book" panose="020B0503020102020204" pitchFamily="34" charset="0"/>
                        </a:rPr>
                        <a:t>SEGUNDA</a:t>
                      </a:r>
                      <a:r>
                        <a:rPr lang="es-MX" sz="1200" baseline="0" dirty="0" smtClean="0">
                          <a:solidFill>
                            <a:schemeClr val="tx1"/>
                          </a:solidFill>
                          <a:latin typeface="Franklin Gothic Book" panose="020B0503020102020204" pitchFamily="34" charset="0"/>
                        </a:rPr>
                        <a:t> FASE DE LA ESTRATEGIA NACIONAL PARA LA PREVENCIÓN DEL EMBARAZO ADOLESCENTE.</a:t>
                      </a:r>
                      <a:endParaRPr lang="es-MX" sz="1200" dirty="0">
                        <a:solidFill>
                          <a:schemeClr val="tx1"/>
                        </a:solidFill>
                        <a:latin typeface="Franklin Gothic Book" panose="020B0503020102020204" pitchFamily="34" charset="0"/>
                      </a:endParaRPr>
                    </a:p>
                  </a:txBody>
                  <a:tcPr>
                    <a:solidFill>
                      <a:schemeClr val="accent1">
                        <a:lumMod val="40000"/>
                        <a:lumOff val="60000"/>
                      </a:schemeClr>
                    </a:solidFill>
                  </a:tcPr>
                </a:tc>
                <a:tc>
                  <a:txBody>
                    <a:bodyPr/>
                    <a:lstStyle/>
                    <a:p>
                      <a:pPr algn="ctr"/>
                      <a:endParaRPr lang="es-MX" sz="1200" dirty="0" smtClean="0">
                        <a:solidFill>
                          <a:schemeClr val="tx1"/>
                        </a:solidFill>
                        <a:latin typeface="Franklin Gothic Book" panose="020B0503020102020204" pitchFamily="34" charset="0"/>
                      </a:endParaRPr>
                    </a:p>
                    <a:p>
                      <a:pPr algn="ctr"/>
                      <a:r>
                        <a:rPr lang="es-MX" sz="1200" dirty="0" smtClean="0">
                          <a:solidFill>
                            <a:schemeClr val="tx1"/>
                          </a:solidFill>
                          <a:latin typeface="Franklin Gothic Book" panose="020B0503020102020204" pitchFamily="34" charset="0"/>
                        </a:rPr>
                        <a:t>ACTIVIDAD GEPEA.</a:t>
                      </a:r>
                      <a:endParaRPr lang="es-MX" sz="1200" dirty="0">
                        <a:solidFill>
                          <a:schemeClr val="tx1"/>
                        </a:solidFill>
                        <a:latin typeface="Franklin Gothic Book" panose="020B0503020102020204" pitchFamily="34" charset="0"/>
                      </a:endParaRPr>
                    </a:p>
                  </a:txBody>
                  <a:tcPr>
                    <a:solidFill>
                      <a:schemeClr val="accent1">
                        <a:lumMod val="40000"/>
                        <a:lumOff val="60000"/>
                      </a:schemeClr>
                    </a:solidFill>
                  </a:tcPr>
                </a:tc>
                <a:tc>
                  <a:txBody>
                    <a:bodyPr/>
                    <a:lstStyle/>
                    <a:p>
                      <a:pPr algn="ctr"/>
                      <a:endParaRPr lang="es-MX" sz="1200" dirty="0" smtClean="0">
                        <a:solidFill>
                          <a:schemeClr val="tx1"/>
                        </a:solidFill>
                        <a:latin typeface="Franklin Gothic Book" panose="020B0503020102020204" pitchFamily="34" charset="0"/>
                      </a:endParaRPr>
                    </a:p>
                    <a:p>
                      <a:pPr algn="ctr"/>
                      <a:r>
                        <a:rPr lang="es-MX" sz="1200" dirty="0" smtClean="0">
                          <a:solidFill>
                            <a:schemeClr val="tx1"/>
                          </a:solidFill>
                          <a:latin typeface="Franklin Gothic Book" panose="020B0503020102020204" pitchFamily="34" charset="0"/>
                        </a:rPr>
                        <a:t>INSTANCIAS</a:t>
                      </a:r>
                      <a:r>
                        <a:rPr lang="es-MX" sz="1200" baseline="0" dirty="0" smtClean="0">
                          <a:solidFill>
                            <a:schemeClr val="tx1"/>
                          </a:solidFill>
                          <a:latin typeface="Franklin Gothic Book" panose="020B0503020102020204" pitchFamily="34" charset="0"/>
                        </a:rPr>
                        <a:t> PARTICIPANTES</a:t>
                      </a:r>
                    </a:p>
                    <a:p>
                      <a:pPr algn="ctr"/>
                      <a:endParaRPr lang="es-MX" sz="1200" dirty="0">
                        <a:solidFill>
                          <a:schemeClr val="tx1"/>
                        </a:solidFill>
                        <a:latin typeface="Franklin Gothic Book" panose="020B0503020102020204" pitchFamily="34" charset="0"/>
                      </a:endParaRPr>
                    </a:p>
                  </a:txBody>
                  <a:tcPr>
                    <a:solidFill>
                      <a:schemeClr val="accent1">
                        <a:lumMod val="40000"/>
                        <a:lumOff val="60000"/>
                      </a:schemeClr>
                    </a:solidFill>
                  </a:tcPr>
                </a:tc>
                <a:tc>
                  <a:txBody>
                    <a:bodyPr/>
                    <a:lstStyle/>
                    <a:p>
                      <a:pPr algn="ctr"/>
                      <a:endParaRPr lang="es-MX" sz="1200" dirty="0" smtClean="0">
                        <a:solidFill>
                          <a:schemeClr val="tx1"/>
                        </a:solidFill>
                        <a:latin typeface="Franklin Gothic Book" panose="020B0503020102020204" pitchFamily="34" charset="0"/>
                      </a:endParaRPr>
                    </a:p>
                    <a:p>
                      <a:pPr algn="ctr"/>
                      <a:r>
                        <a:rPr lang="es-MX" sz="1200" dirty="0" smtClean="0">
                          <a:solidFill>
                            <a:schemeClr val="tx1"/>
                          </a:solidFill>
                          <a:latin typeface="Franklin Gothic Book" panose="020B0503020102020204" pitchFamily="34" charset="0"/>
                        </a:rPr>
                        <a:t>TEMPORALIDAD</a:t>
                      </a:r>
                    </a:p>
                    <a:p>
                      <a:pPr algn="ctr"/>
                      <a:endParaRPr lang="es-MX" sz="1200" dirty="0">
                        <a:solidFill>
                          <a:schemeClr val="tx1"/>
                        </a:solidFill>
                        <a:latin typeface="Franklin Gothic Book" panose="020B0503020102020204" pitchFamily="34" charset="0"/>
                      </a:endParaRPr>
                    </a:p>
                  </a:txBody>
                  <a:tcPr>
                    <a:solidFill>
                      <a:schemeClr val="accent1">
                        <a:lumMod val="40000"/>
                        <a:lumOff val="60000"/>
                      </a:schemeClr>
                    </a:solidFill>
                  </a:tcPr>
                </a:tc>
                <a:tc>
                  <a:txBody>
                    <a:bodyPr/>
                    <a:lstStyle/>
                    <a:p>
                      <a:pPr algn="ctr"/>
                      <a:endParaRPr lang="es-MX" sz="1200" dirty="0" smtClean="0">
                        <a:solidFill>
                          <a:schemeClr val="tx1"/>
                        </a:solidFill>
                        <a:latin typeface="Franklin Gothic Book" panose="020B0503020102020204" pitchFamily="34" charset="0"/>
                      </a:endParaRPr>
                    </a:p>
                    <a:p>
                      <a:pPr algn="ctr"/>
                      <a:r>
                        <a:rPr lang="es-MX" sz="1200" dirty="0" smtClean="0">
                          <a:solidFill>
                            <a:schemeClr val="tx1"/>
                          </a:solidFill>
                          <a:latin typeface="Franklin Gothic Book" panose="020B0503020102020204" pitchFamily="34" charset="0"/>
                        </a:rPr>
                        <a:t>ENFOQUE</a:t>
                      </a:r>
                      <a:r>
                        <a:rPr lang="es-MX" sz="1200" baseline="0" dirty="0" smtClean="0">
                          <a:solidFill>
                            <a:schemeClr val="tx1"/>
                          </a:solidFill>
                          <a:latin typeface="Franklin Gothic Book" panose="020B0503020102020204" pitchFamily="34" charset="0"/>
                        </a:rPr>
                        <a:t> DE TERRITORIALIZACIÓN  (MUNICIPIO, COLONIA, ETC.)</a:t>
                      </a:r>
                      <a:endParaRPr lang="es-MX" sz="1200" dirty="0">
                        <a:solidFill>
                          <a:schemeClr val="tx1"/>
                        </a:solidFill>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3871405466"/>
                  </a:ext>
                </a:extLst>
              </a:tr>
              <a:tr h="374800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300" kern="1200" dirty="0" smtClean="0">
                          <a:solidFill>
                            <a:schemeClr val="tx1"/>
                          </a:solidFill>
                          <a:effectLst/>
                          <a:latin typeface="Franklin Gothic Book" panose="020B0503020102020204" pitchFamily="34" charset="0"/>
                          <a:ea typeface="+mn-ea"/>
                          <a:cs typeface="+mn-cs"/>
                        </a:rPr>
                        <a:t>Brindar a niñas, niños y adolescentes herramientas, conocimientos, habilidades, actitudes y valores que los empoderen para cuidar su salud, asegurar su bienestar y dignidad; y desarrollar relaciones sociales y sexuales respetuosas; para considerar cómo sus elecciones afectan su propio bienestar y el de los demás; y para entender y proteger sus derechos a lo largo de la vida.</a:t>
                      </a:r>
                      <a:endParaRPr lang="es-MX" sz="1300" dirty="0" smtClean="0">
                        <a:solidFill>
                          <a:schemeClr val="tx1"/>
                        </a:solidFill>
                        <a:latin typeface="Franklin Gothic Book" panose="020B0503020102020204" pitchFamily="34" charset="0"/>
                      </a:endParaRPr>
                    </a:p>
                    <a:p>
                      <a:pPr algn="just"/>
                      <a:endParaRPr lang="es-MX" sz="1300" kern="1200" dirty="0" smtClean="0">
                        <a:solidFill>
                          <a:schemeClr val="tx1"/>
                        </a:solidFill>
                        <a:effectLst/>
                        <a:latin typeface="Franklin Gothic Book" panose="020B0503020102020204" pitchFamily="34" charset="0"/>
                        <a:ea typeface="+mn-ea"/>
                        <a:cs typeface="+mn-cs"/>
                      </a:endParaRPr>
                    </a:p>
                  </a:txBody>
                  <a:tcP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1300" b="1" dirty="0" smtClean="0">
                        <a:solidFill>
                          <a:schemeClr val="tx1"/>
                        </a:solidFill>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300" b="1" dirty="0" smtClean="0">
                          <a:solidFill>
                            <a:schemeClr val="tx1"/>
                          </a:solidFill>
                          <a:latin typeface="Franklin Gothic Book" panose="020B0503020102020204" pitchFamily="34" charset="0"/>
                        </a:rPr>
                        <a:t>“FERIA</a:t>
                      </a:r>
                      <a:r>
                        <a:rPr lang="es-MX" sz="1300" b="1" baseline="0" dirty="0" smtClean="0">
                          <a:solidFill>
                            <a:schemeClr val="tx1"/>
                          </a:solidFill>
                          <a:latin typeface="Franklin Gothic Book" panose="020B0503020102020204" pitchFamily="34" charset="0"/>
                        </a:rPr>
                        <a:t> DE LA SALUD”</a:t>
                      </a: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dirty="0" smtClean="0">
                        <a:solidFill>
                          <a:schemeClr val="tx1"/>
                        </a:solidFill>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300" dirty="0" smtClean="0">
                          <a:solidFill>
                            <a:schemeClr val="tx1"/>
                          </a:solidFill>
                          <a:latin typeface="Franklin Gothic Book" panose="020B0503020102020204" pitchFamily="34" charset="0"/>
                        </a:rPr>
                        <a:t>PERMITIRÁ</a:t>
                      </a:r>
                      <a:r>
                        <a:rPr lang="es-MX" sz="1300" baseline="0" dirty="0" smtClean="0">
                          <a:solidFill>
                            <a:schemeClr val="tx1"/>
                          </a:solidFill>
                          <a:latin typeface="Franklin Gothic Book" panose="020B0503020102020204" pitchFamily="34" charset="0"/>
                        </a:rPr>
                        <a:t> BRINDAR CONCIENCIA, PREVENCIÓN  EN LA TOMA DE DECISIONES  SOBRE SU SALUD SEXUAL Y REPRODUCTIVA.</a:t>
                      </a: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dirty="0" smtClean="0">
                        <a:solidFill>
                          <a:schemeClr val="tx1"/>
                        </a:solidFill>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b="1" dirty="0" smtClean="0">
                        <a:solidFill>
                          <a:schemeClr val="tx1"/>
                        </a:solidFill>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dirty="0" smtClean="0">
                        <a:solidFill>
                          <a:schemeClr val="tx1"/>
                        </a:solidFill>
                        <a:latin typeface="Franklin Gothic Book" panose="020B0503020102020204" pitchFamily="34" charset="0"/>
                      </a:endParaRPr>
                    </a:p>
                  </a:txBody>
                  <a:tcPr>
                    <a:solidFill>
                      <a:schemeClr val="accent1">
                        <a:lumMod val="40000"/>
                        <a:lumOff val="60000"/>
                      </a:schemeClr>
                    </a:solidFill>
                  </a:tcPr>
                </a:tc>
                <a:tc>
                  <a:txBody>
                    <a:bodyPr/>
                    <a:lstStyle/>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SSA</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IMSS</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IMSS BIENESTAR</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ISSSTE</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psicoterapias especializadas</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CEDH</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CEAV</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IJUMICH</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FGE</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SECOEM</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MEXFAM</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DIF</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REDEFINE</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SIPINNA</a:t>
                      </a:r>
                    </a:p>
                    <a:p>
                      <a:pPr marL="285750" indent="-285750">
                        <a:buFont typeface="Wingdings" panose="05000000000000000000" pitchFamily="2" charset="2"/>
                        <a:buChar char="q"/>
                      </a:pPr>
                      <a:endParaRPr lang="es-MX" sz="1300" dirty="0" smtClean="0">
                        <a:solidFill>
                          <a:schemeClr val="tx1"/>
                        </a:solidFill>
                        <a:latin typeface="Franklin Gothic Book" panose="020B0503020102020204" pitchFamily="34" charset="0"/>
                      </a:endParaRPr>
                    </a:p>
                  </a:txBody>
                  <a:tcPr>
                    <a:solidFill>
                      <a:schemeClr val="accent1">
                        <a:lumMod val="40000"/>
                        <a:lumOff val="60000"/>
                      </a:schemeClr>
                    </a:solidFill>
                  </a:tcPr>
                </a:tc>
                <a:tc>
                  <a:txBody>
                    <a:bodyPr/>
                    <a:lstStyle/>
                    <a:p>
                      <a:pPr marL="171450" indent="-171450" algn="l">
                        <a:buFont typeface="Wingdings" panose="05000000000000000000" pitchFamily="2" charset="2"/>
                        <a:buChar char="ü"/>
                      </a:pPr>
                      <a:r>
                        <a:rPr lang="es-MX" sz="1300" baseline="0" dirty="0" smtClean="0">
                          <a:solidFill>
                            <a:schemeClr val="tx1"/>
                          </a:solidFill>
                          <a:latin typeface="Franklin Gothic Book" panose="020B0503020102020204" pitchFamily="34" charset="0"/>
                        </a:rPr>
                        <a:t>9 DE ABRIL </a:t>
                      </a:r>
                    </a:p>
                    <a:p>
                      <a:pPr marL="0" indent="0" algn="l">
                        <a:buFont typeface="Wingdings" panose="05000000000000000000" pitchFamily="2" charset="2"/>
                        <a:buNone/>
                      </a:pPr>
                      <a:endParaRPr lang="es-MX" sz="1300" baseline="0" dirty="0" smtClean="0">
                        <a:solidFill>
                          <a:schemeClr val="tx1"/>
                        </a:solidFill>
                        <a:latin typeface="Franklin Gothic Book" panose="020B0503020102020204" pitchFamily="34" charset="0"/>
                      </a:endParaRPr>
                    </a:p>
                    <a:p>
                      <a:pPr marL="0" indent="0" algn="l">
                        <a:buFont typeface="Wingdings" panose="05000000000000000000" pitchFamily="2" charset="2"/>
                        <a:buNone/>
                      </a:pPr>
                      <a:endParaRPr lang="es-MX" sz="1300" baseline="0" dirty="0" smtClean="0">
                        <a:solidFill>
                          <a:schemeClr val="tx1"/>
                        </a:solidFill>
                        <a:latin typeface="Franklin Gothic Book" panose="020B0503020102020204" pitchFamily="34" charset="0"/>
                      </a:endParaRPr>
                    </a:p>
                    <a:p>
                      <a:pPr marL="171450" indent="-171450" algn="l">
                        <a:buFont typeface="Wingdings" panose="05000000000000000000" pitchFamily="2" charset="2"/>
                        <a:buChar char="ü"/>
                      </a:pPr>
                      <a:endParaRPr lang="es-MX" sz="1300" baseline="0" dirty="0" smtClean="0">
                        <a:solidFill>
                          <a:schemeClr val="tx1"/>
                        </a:solidFill>
                        <a:latin typeface="Franklin Gothic Book" panose="020B0503020102020204" pitchFamily="34" charset="0"/>
                      </a:endParaRPr>
                    </a:p>
                    <a:p>
                      <a:pPr marL="171450" indent="-171450" algn="l">
                        <a:buFont typeface="Wingdings" panose="05000000000000000000" pitchFamily="2" charset="2"/>
                        <a:buChar char="ü"/>
                      </a:pPr>
                      <a:endParaRPr lang="es-MX" sz="1300" baseline="0" dirty="0" smtClean="0">
                        <a:solidFill>
                          <a:schemeClr val="tx1"/>
                        </a:solidFill>
                        <a:latin typeface="Franklin Gothic Book" panose="020B0503020102020204" pitchFamily="34" charset="0"/>
                      </a:endParaRPr>
                    </a:p>
                    <a:p>
                      <a:pPr marL="0" indent="0" algn="l">
                        <a:buFont typeface="Wingdings" panose="05000000000000000000" pitchFamily="2" charset="2"/>
                        <a:buNone/>
                      </a:pPr>
                      <a:endParaRPr lang="es-MX" sz="1300" baseline="0" dirty="0" smtClean="0">
                        <a:solidFill>
                          <a:schemeClr val="tx1"/>
                        </a:solidFill>
                        <a:latin typeface="Franklin Gothic Book" panose="020B0503020102020204" pitchFamily="34" charset="0"/>
                      </a:endParaRPr>
                    </a:p>
                    <a:p>
                      <a:pPr marL="171450" indent="-171450" algn="l">
                        <a:buFont typeface="Wingdings" panose="05000000000000000000" pitchFamily="2" charset="2"/>
                        <a:buChar char="ü"/>
                      </a:pPr>
                      <a:endParaRPr lang="es-MX" sz="1300" baseline="0" dirty="0" smtClean="0">
                        <a:solidFill>
                          <a:schemeClr val="tx1"/>
                        </a:solidFill>
                        <a:latin typeface="Franklin Gothic Book" panose="020B0503020102020204" pitchFamily="34" charset="0"/>
                      </a:endParaRPr>
                    </a:p>
                    <a:p>
                      <a:pPr marL="171450" indent="-171450" algn="l">
                        <a:buFont typeface="Wingdings" panose="05000000000000000000" pitchFamily="2" charset="2"/>
                        <a:buChar char="ü"/>
                      </a:pPr>
                      <a:endParaRPr lang="es-MX" sz="1300" baseline="0" dirty="0" smtClean="0">
                        <a:solidFill>
                          <a:schemeClr val="tx1"/>
                        </a:solidFill>
                        <a:latin typeface="Franklin Gothic Book" panose="020B0503020102020204" pitchFamily="34" charset="0"/>
                      </a:endParaRPr>
                    </a:p>
                    <a:p>
                      <a:pPr marL="171450" indent="-171450" algn="l">
                        <a:buFont typeface="Wingdings" panose="05000000000000000000" pitchFamily="2" charset="2"/>
                        <a:buChar char="ü"/>
                      </a:pPr>
                      <a:endParaRPr lang="es-MX" sz="1300" baseline="0" dirty="0" smtClean="0">
                        <a:solidFill>
                          <a:schemeClr val="tx1"/>
                        </a:solidFill>
                        <a:latin typeface="Franklin Gothic Book" panose="020B0503020102020204" pitchFamily="34" charset="0"/>
                      </a:endParaRPr>
                    </a:p>
                    <a:p>
                      <a:pPr marL="171450" indent="-171450" algn="l">
                        <a:buFont typeface="Wingdings" panose="05000000000000000000" pitchFamily="2" charset="2"/>
                        <a:buChar char="ü"/>
                      </a:pPr>
                      <a:endParaRPr lang="es-MX" sz="1300" baseline="0" dirty="0" smtClean="0">
                        <a:solidFill>
                          <a:schemeClr val="tx1"/>
                        </a:solidFill>
                        <a:latin typeface="Franklin Gothic Book" panose="020B0503020102020204" pitchFamily="34" charset="0"/>
                      </a:endParaRPr>
                    </a:p>
                    <a:p>
                      <a:pPr marL="0" indent="0" algn="l">
                        <a:buFont typeface="Wingdings" panose="05000000000000000000" pitchFamily="2" charset="2"/>
                        <a:buNone/>
                      </a:pPr>
                      <a:endParaRPr lang="es-MX" sz="1300" baseline="0" dirty="0" smtClean="0">
                        <a:solidFill>
                          <a:schemeClr val="tx1"/>
                        </a:solidFill>
                        <a:latin typeface="Franklin Gothic Book" panose="020B0503020102020204" pitchFamily="34" charset="0"/>
                      </a:endParaRPr>
                    </a:p>
                    <a:p>
                      <a:pPr marL="0" indent="0" algn="l">
                        <a:buFont typeface="Wingdings" panose="05000000000000000000" pitchFamily="2" charset="2"/>
                        <a:buNone/>
                      </a:pPr>
                      <a:endParaRPr lang="es-MX" sz="1300" dirty="0">
                        <a:solidFill>
                          <a:schemeClr val="tx1"/>
                        </a:solidFill>
                        <a:latin typeface="Franklin Gothic Book" panose="020B0503020102020204" pitchFamily="34" charset="0"/>
                      </a:endParaRPr>
                    </a:p>
                  </a:txBody>
                  <a:tcPr>
                    <a:solidFill>
                      <a:schemeClr val="accent1">
                        <a:lumMod val="40000"/>
                        <a:lumOff val="60000"/>
                      </a:schemeClr>
                    </a:solidFill>
                  </a:tcPr>
                </a:tc>
                <a:tc>
                  <a:txBody>
                    <a:bodyPr/>
                    <a:lstStyle/>
                    <a:p>
                      <a:pPr marL="171450" indent="-171450">
                        <a:buFont typeface="Wingdings" panose="05000000000000000000" pitchFamily="2" charset="2"/>
                        <a:buChar char="ü"/>
                      </a:pPr>
                      <a:r>
                        <a:rPr lang="es-MX" sz="1300" baseline="0" dirty="0" smtClean="0">
                          <a:solidFill>
                            <a:schemeClr val="tx1"/>
                          </a:solidFill>
                          <a:latin typeface="Franklin Gothic Book" panose="020B0503020102020204" pitchFamily="34" charset="0"/>
                        </a:rPr>
                        <a:t> ANGAHUAN</a:t>
                      </a:r>
                      <a:endParaRPr lang="es-MX" sz="1300" dirty="0" smtClean="0">
                        <a:solidFill>
                          <a:schemeClr val="tx1"/>
                        </a:solidFill>
                        <a:latin typeface="Franklin Gothic Book" panose="020B0503020102020204" pitchFamily="34" charset="0"/>
                      </a:endParaRPr>
                    </a:p>
                    <a:p>
                      <a:endParaRPr lang="es-MX" sz="1300" dirty="0" smtClean="0">
                        <a:solidFill>
                          <a:schemeClr val="tx1"/>
                        </a:solidFill>
                        <a:latin typeface="Franklin Gothic Book" panose="020B0503020102020204" pitchFamily="34" charset="0"/>
                      </a:endParaRPr>
                    </a:p>
                    <a:p>
                      <a:endParaRPr lang="es-MX" sz="1300" dirty="0" smtClean="0">
                        <a:solidFill>
                          <a:schemeClr val="tx1"/>
                        </a:solidFill>
                        <a:latin typeface="Franklin Gothic Book" panose="020B0503020102020204" pitchFamily="34" charset="0"/>
                      </a:endParaRPr>
                    </a:p>
                    <a:p>
                      <a:endParaRPr lang="es-MX" sz="1300" dirty="0" smtClean="0">
                        <a:solidFill>
                          <a:schemeClr val="tx1"/>
                        </a:solidFill>
                        <a:latin typeface="Franklin Gothic Book" panose="020B0503020102020204" pitchFamily="34" charset="0"/>
                      </a:endParaRPr>
                    </a:p>
                    <a:p>
                      <a:endParaRPr lang="es-MX" sz="1300" dirty="0" smtClean="0">
                        <a:solidFill>
                          <a:schemeClr val="tx1"/>
                        </a:solidFill>
                        <a:latin typeface="Franklin Gothic Book" panose="020B0503020102020204" pitchFamily="34" charset="0"/>
                      </a:endParaRPr>
                    </a:p>
                    <a:p>
                      <a:endParaRPr lang="es-MX" sz="1300" dirty="0" smtClean="0">
                        <a:solidFill>
                          <a:schemeClr val="tx1"/>
                        </a:solidFill>
                        <a:latin typeface="Franklin Gothic Book" panose="020B0503020102020204" pitchFamily="34" charset="0"/>
                      </a:endParaRPr>
                    </a:p>
                    <a:p>
                      <a:endParaRPr lang="es-MX" sz="1300" dirty="0" smtClean="0">
                        <a:solidFill>
                          <a:schemeClr val="tx1"/>
                        </a:solidFill>
                        <a:latin typeface="Franklin Gothic Book" panose="020B0503020102020204" pitchFamily="34" charset="0"/>
                      </a:endParaRPr>
                    </a:p>
                    <a:p>
                      <a:endParaRPr lang="es-MX" sz="1300" dirty="0" smtClean="0">
                        <a:solidFill>
                          <a:schemeClr val="tx1"/>
                        </a:solidFill>
                        <a:latin typeface="Franklin Gothic Book" panose="020B0503020102020204" pitchFamily="34" charset="0"/>
                      </a:endParaRPr>
                    </a:p>
                    <a:p>
                      <a:endParaRPr lang="es-MX" sz="1300" dirty="0" smtClean="0">
                        <a:solidFill>
                          <a:schemeClr val="tx1"/>
                        </a:solidFill>
                        <a:latin typeface="Franklin Gothic Book" panose="020B0503020102020204" pitchFamily="34" charset="0"/>
                      </a:endParaRPr>
                    </a:p>
                    <a:p>
                      <a:pPr marL="0" indent="0">
                        <a:buFont typeface="Wingdings" panose="05000000000000000000" pitchFamily="2" charset="2"/>
                        <a:buNone/>
                      </a:pPr>
                      <a:endParaRPr lang="es-MX" sz="1300" dirty="0" smtClean="0">
                        <a:solidFill>
                          <a:schemeClr val="tx1"/>
                        </a:solidFill>
                        <a:latin typeface="Franklin Gothic Book" panose="020B0503020102020204" pitchFamily="34" charset="0"/>
                      </a:endParaRPr>
                    </a:p>
                    <a:p>
                      <a:endParaRPr lang="es-MX" sz="1300" dirty="0">
                        <a:solidFill>
                          <a:schemeClr val="tx1"/>
                        </a:solidFill>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4062320351"/>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202120218"/>
              </p:ext>
            </p:extLst>
          </p:nvPr>
        </p:nvGraphicFramePr>
        <p:xfrm>
          <a:off x="629175" y="1687639"/>
          <a:ext cx="10724625" cy="335280"/>
        </p:xfrm>
        <a:graphic>
          <a:graphicData uri="http://schemas.openxmlformats.org/drawingml/2006/table">
            <a:tbl>
              <a:tblPr/>
              <a:tblGrid>
                <a:gridCol w="10724625">
                  <a:extLst>
                    <a:ext uri="{9D8B030D-6E8A-4147-A177-3AD203B41FA5}">
                      <a16:colId xmlns:a16="http://schemas.microsoft.com/office/drawing/2014/main" val="3836004219"/>
                    </a:ext>
                  </a:extLst>
                </a:gridCol>
              </a:tblGrid>
              <a:tr h="243281">
                <a:tc>
                  <a:txBody>
                    <a:bodyPr/>
                    <a:lstStyle/>
                    <a:p>
                      <a:pPr algn="ctr"/>
                      <a:r>
                        <a:rPr lang="es-MX" sz="1600" b="1" kern="1200" dirty="0" smtClean="0">
                          <a:solidFill>
                            <a:schemeClr val="tx1"/>
                          </a:solidFill>
                          <a:effectLst/>
                          <a:latin typeface="Franklin Gothic Book" panose="020B0503020102020204" pitchFamily="34" charset="0"/>
                          <a:ea typeface="+mn-ea"/>
                          <a:cs typeface="+mn-cs"/>
                        </a:rPr>
                        <a:t>Primer componente: Educación inclusiva, integral, flexible y educación integral en sexualidad </a:t>
                      </a:r>
                      <a:endParaRPr lang="es-MX" sz="1600" b="1" dirty="0">
                        <a:latin typeface="Franklin Gothic Book" panose="020B05030201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66FFFF"/>
                    </a:solidFill>
                  </a:tcPr>
                </a:tc>
                <a:extLst>
                  <a:ext uri="{0D108BD9-81ED-4DB2-BD59-A6C34878D82A}">
                    <a16:rowId xmlns:a16="http://schemas.microsoft.com/office/drawing/2014/main" val="3102817375"/>
                  </a:ext>
                </a:extLst>
              </a:tr>
            </a:tbl>
          </a:graphicData>
        </a:graphic>
      </p:graphicFrame>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0506" y="260962"/>
            <a:ext cx="2209348" cy="1177815"/>
          </a:xfrm>
          <a:prstGeom prst="rect">
            <a:avLst/>
          </a:prstGeom>
        </p:spPr>
      </p:pic>
    </p:spTree>
    <p:extLst>
      <p:ext uri="{BB962C8B-B14F-4D97-AF65-F5344CB8AC3E}">
        <p14:creationId xmlns:p14="http://schemas.microsoft.com/office/powerpoint/2010/main" val="3251905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 </a:t>
            </a:r>
            <a:endParaRPr lang="es-MX" dirty="0"/>
          </a:p>
        </p:txBody>
      </p:sp>
      <p:sp>
        <p:nvSpPr>
          <p:cNvPr id="3" name="Marcador de contenido 2"/>
          <p:cNvSpPr>
            <a:spLocks noGrp="1"/>
          </p:cNvSpPr>
          <p:nvPr>
            <p:ph idx="1"/>
          </p:nvPr>
        </p:nvSpPr>
        <p:spPr>
          <a:xfrm>
            <a:off x="416531" y="1956124"/>
            <a:ext cx="10515600" cy="4351338"/>
          </a:xfrm>
        </p:spPr>
        <p:txBody>
          <a:bodyPr>
            <a:normAutofit/>
          </a:bodyPr>
          <a:lstStyle/>
          <a:p>
            <a:pPr marL="0" indent="0">
              <a:buNone/>
            </a:pPr>
            <a:r>
              <a:rPr lang="es-MX" sz="9600" dirty="0" smtClean="0">
                <a:latin typeface="Franklin Gothic Heavy" panose="020B0903020102020204" pitchFamily="34" charset="0"/>
              </a:rPr>
              <a:t>FOROS  REGIONALES.</a:t>
            </a:r>
            <a:endParaRPr lang="es-MX" sz="9600" dirty="0">
              <a:latin typeface="Franklin Gothic Heavy" panose="020B0903020102020204" pitchFamily="34" charset="0"/>
            </a:endParaRPr>
          </a:p>
        </p:txBody>
      </p:sp>
      <p:pic>
        <p:nvPicPr>
          <p:cNvPr id="5" name="Imagen 4"/>
          <p:cNvPicPr>
            <a:picLocks noChangeAspect="1"/>
          </p:cNvPicPr>
          <p:nvPr/>
        </p:nvPicPr>
        <p:blipFill rotWithShape="1">
          <a:blip r:embed="rId3"/>
          <a:srcRect l="36437" t="18452" r="35114" b="20973"/>
          <a:stretch/>
        </p:blipFill>
        <p:spPr>
          <a:xfrm rot="269536">
            <a:off x="8589849" y="1882597"/>
            <a:ext cx="2743402" cy="32858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205630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8542" y="906011"/>
            <a:ext cx="10048148" cy="1155517"/>
          </a:xfrm>
        </p:spPr>
        <p:txBody>
          <a:bodyPr>
            <a:normAutofit fontScale="90000"/>
          </a:bodyPr>
          <a:lstStyle/>
          <a:p>
            <a:pPr algn="ctr"/>
            <a:r>
              <a:rPr lang="es-MX" dirty="0" smtClean="0">
                <a:latin typeface="Franklin Gothic Demi" panose="020B0703020102020204" pitchFamily="34" charset="0"/>
              </a:rPr>
              <a:t>Inauguración de “FOROS REGIONALES”</a:t>
            </a:r>
            <a:endParaRPr lang="es-MX" dirty="0">
              <a:latin typeface="Franklin Gothic Demi" panose="020B0703020102020204" pitchFamily="34" charset="0"/>
            </a:endParaRPr>
          </a:p>
        </p:txBody>
      </p:sp>
      <p:sp>
        <p:nvSpPr>
          <p:cNvPr id="6" name="Marcador de contenido 5"/>
          <p:cNvSpPr>
            <a:spLocks noGrp="1"/>
          </p:cNvSpPr>
          <p:nvPr>
            <p:ph idx="1"/>
          </p:nvPr>
        </p:nvSpPr>
        <p:spPr>
          <a:xfrm>
            <a:off x="838200" y="1825625"/>
            <a:ext cx="4161639" cy="162566"/>
          </a:xfrm>
        </p:spPr>
        <p:txBody>
          <a:bodyPr>
            <a:normAutofit fontScale="25000" lnSpcReduction="20000"/>
          </a:bodyPr>
          <a:lstStyle/>
          <a:p>
            <a:pPr marL="0" indent="0">
              <a:buNone/>
            </a:pPr>
            <a:r>
              <a:rPr lang="es-MX" dirty="0" smtClean="0"/>
              <a:t> </a:t>
            </a:r>
            <a:endParaRPr lang="es-MX"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0630" y="283928"/>
            <a:ext cx="1505122" cy="802388"/>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932596292"/>
              </p:ext>
            </p:extLst>
          </p:nvPr>
        </p:nvGraphicFramePr>
        <p:xfrm>
          <a:off x="948381" y="2503306"/>
          <a:ext cx="9495913" cy="683600"/>
        </p:xfrm>
        <a:graphic>
          <a:graphicData uri="http://schemas.openxmlformats.org/drawingml/2006/table">
            <a:tbl>
              <a:tblPr firstRow="1" bandRow="1">
                <a:tableStyleId>{5C22544A-7EE6-4342-B048-85BDC9FD1C3A}</a:tableStyleId>
              </a:tblPr>
              <a:tblGrid>
                <a:gridCol w="4009513">
                  <a:extLst>
                    <a:ext uri="{9D8B030D-6E8A-4147-A177-3AD203B41FA5}">
                      <a16:colId xmlns:a16="http://schemas.microsoft.com/office/drawing/2014/main" val="1118708744"/>
                    </a:ext>
                  </a:extLst>
                </a:gridCol>
                <a:gridCol w="5486400">
                  <a:extLst>
                    <a:ext uri="{9D8B030D-6E8A-4147-A177-3AD203B41FA5}">
                      <a16:colId xmlns:a16="http://schemas.microsoft.com/office/drawing/2014/main" val="1098392073"/>
                    </a:ext>
                  </a:extLst>
                </a:gridCol>
              </a:tblGrid>
              <a:tr h="683600">
                <a:tc>
                  <a:txBody>
                    <a:bodyPr/>
                    <a:lstStyle/>
                    <a:p>
                      <a:pPr algn="ctr"/>
                      <a:r>
                        <a:rPr lang="es-MX" sz="2000" b="1" dirty="0" smtClean="0">
                          <a:solidFill>
                            <a:schemeClr val="tx1"/>
                          </a:solidFill>
                          <a:latin typeface="Franklin Gothic Book" panose="020B0503020102020204" pitchFamily="34" charset="0"/>
                        </a:rPr>
                        <a:t>Fecha</a:t>
                      </a:r>
                      <a:r>
                        <a:rPr lang="es-MX" sz="2000" b="1" baseline="0" dirty="0" smtClean="0">
                          <a:solidFill>
                            <a:schemeClr val="tx1"/>
                          </a:solidFill>
                          <a:latin typeface="Franklin Gothic Book" panose="020B0503020102020204" pitchFamily="34" charset="0"/>
                        </a:rPr>
                        <a:t> </a:t>
                      </a:r>
                      <a:endParaRPr lang="es-MX" sz="2000" b="1" dirty="0">
                        <a:solidFill>
                          <a:schemeClr val="tx1"/>
                        </a:solidFill>
                        <a:latin typeface="Franklin Gothic Book" panose="020B0503020102020204" pitchFamily="34" charset="0"/>
                      </a:endParaRPr>
                    </a:p>
                  </a:txBody>
                  <a:tcPr>
                    <a:solidFill>
                      <a:srgbClr val="92D050"/>
                    </a:solidFill>
                  </a:tcPr>
                </a:tc>
                <a:tc>
                  <a:txBody>
                    <a:bodyPr/>
                    <a:lstStyle/>
                    <a:p>
                      <a:pPr algn="ctr"/>
                      <a:r>
                        <a:rPr lang="es-MX" sz="2000" b="1" dirty="0" smtClean="0">
                          <a:solidFill>
                            <a:schemeClr val="tx1"/>
                          </a:solidFill>
                          <a:latin typeface="Franklin Gothic Book" panose="020B0503020102020204" pitchFamily="34" charset="0"/>
                        </a:rPr>
                        <a:t>Lugar</a:t>
                      </a:r>
                      <a:endParaRPr lang="es-MX" sz="2000" b="1" dirty="0">
                        <a:solidFill>
                          <a:schemeClr val="tx1"/>
                        </a:solidFill>
                        <a:latin typeface="Franklin Gothic Book" panose="020B0503020102020204" pitchFamily="34" charset="0"/>
                      </a:endParaRPr>
                    </a:p>
                  </a:txBody>
                  <a:tcPr>
                    <a:solidFill>
                      <a:srgbClr val="92D050"/>
                    </a:solidFill>
                  </a:tcPr>
                </a:tc>
                <a:extLst>
                  <a:ext uri="{0D108BD9-81ED-4DB2-BD59-A6C34878D82A}">
                    <a16:rowId xmlns:a16="http://schemas.microsoft.com/office/drawing/2014/main" val="2744525067"/>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3346193406"/>
              </p:ext>
            </p:extLst>
          </p:nvPr>
        </p:nvGraphicFramePr>
        <p:xfrm>
          <a:off x="948382" y="3260243"/>
          <a:ext cx="9521079" cy="2370536"/>
        </p:xfrm>
        <a:graphic>
          <a:graphicData uri="http://schemas.openxmlformats.org/drawingml/2006/table">
            <a:tbl>
              <a:tblPr firstRow="1" bandRow="1">
                <a:tableStyleId>{5C22544A-7EE6-4342-B048-85BDC9FD1C3A}</a:tableStyleId>
              </a:tblPr>
              <a:tblGrid>
                <a:gridCol w="4017901">
                  <a:extLst>
                    <a:ext uri="{9D8B030D-6E8A-4147-A177-3AD203B41FA5}">
                      <a16:colId xmlns:a16="http://schemas.microsoft.com/office/drawing/2014/main" val="3924278487"/>
                    </a:ext>
                  </a:extLst>
                </a:gridCol>
                <a:gridCol w="5503178">
                  <a:extLst>
                    <a:ext uri="{9D8B030D-6E8A-4147-A177-3AD203B41FA5}">
                      <a16:colId xmlns:a16="http://schemas.microsoft.com/office/drawing/2014/main" val="1873510797"/>
                    </a:ext>
                  </a:extLst>
                </a:gridCol>
              </a:tblGrid>
              <a:tr h="2370536">
                <a:tc>
                  <a:txBody>
                    <a:bodyPr/>
                    <a:lstStyle/>
                    <a:p>
                      <a:pPr algn="ctr"/>
                      <a:endParaRPr lang="es-MX" dirty="0" smtClean="0">
                        <a:latin typeface="Franklin Gothic Book" panose="020B0503020102020204" pitchFamily="34" charset="0"/>
                      </a:endParaRPr>
                    </a:p>
                    <a:p>
                      <a:pPr algn="ctr"/>
                      <a:r>
                        <a:rPr lang="es-MX" dirty="0" smtClean="0">
                          <a:latin typeface="Franklin Gothic Book" panose="020B0503020102020204" pitchFamily="34" charset="0"/>
                        </a:rPr>
                        <a:t> </a:t>
                      </a:r>
                    </a:p>
                    <a:p>
                      <a:pPr algn="ctr"/>
                      <a:r>
                        <a:rPr lang="es-MX" dirty="0" smtClean="0">
                          <a:latin typeface="Franklin Gothic Book" panose="020B0503020102020204" pitchFamily="34" charset="0"/>
                        </a:rPr>
                        <a:t>Viernes</a:t>
                      </a:r>
                      <a:r>
                        <a:rPr lang="es-MX" baseline="0" dirty="0" smtClean="0">
                          <a:latin typeface="Franklin Gothic Book" panose="020B0503020102020204" pitchFamily="34" charset="0"/>
                        </a:rPr>
                        <a:t>  3 de Junio del 2025</a:t>
                      </a:r>
                      <a:endParaRPr lang="es-MX" dirty="0">
                        <a:latin typeface="Franklin Gothic Book" panose="020B0503020102020204" pitchFamily="34" charset="0"/>
                      </a:endParaRPr>
                    </a:p>
                  </a:txBody>
                  <a:tcPr>
                    <a:solidFill>
                      <a:srgbClr val="0070C0"/>
                    </a:solidFill>
                  </a:tcPr>
                </a:tc>
                <a:tc>
                  <a:txBody>
                    <a:bodyPr/>
                    <a:lstStyle/>
                    <a:p>
                      <a:pPr algn="ctr"/>
                      <a:endParaRPr lang="es-MX" sz="1800" b="1" i="0" kern="1200" dirty="0" smtClean="0">
                        <a:solidFill>
                          <a:schemeClr val="lt1"/>
                        </a:solidFill>
                        <a:effectLst/>
                        <a:latin typeface="Franklin Gothic Book" panose="020B0503020102020204" pitchFamily="34" charset="0"/>
                        <a:ea typeface="+mn-ea"/>
                        <a:cs typeface="+mn-cs"/>
                      </a:endParaRPr>
                    </a:p>
                    <a:p>
                      <a:pPr algn="l"/>
                      <a:r>
                        <a:rPr lang="es-MX" sz="1800" b="1" i="0" kern="1200" dirty="0" smtClean="0">
                          <a:solidFill>
                            <a:schemeClr val="lt1"/>
                          </a:solidFill>
                          <a:effectLst/>
                          <a:latin typeface="Franklin Gothic Book" panose="020B0503020102020204" pitchFamily="34" charset="0"/>
                          <a:ea typeface="+mn-ea"/>
                          <a:cs typeface="+mn-cs"/>
                        </a:rPr>
                        <a:t>Centro de Convenciones y Exposiciones de Morelia.</a:t>
                      </a:r>
                    </a:p>
                    <a:p>
                      <a:pPr algn="l"/>
                      <a:endParaRPr lang="es-MX" sz="1800" b="0" i="0" kern="1200" dirty="0" smtClean="0">
                        <a:solidFill>
                          <a:schemeClr val="lt1"/>
                        </a:solidFill>
                        <a:effectLst/>
                        <a:latin typeface="Franklin Gothic Book" panose="020B0503020102020204" pitchFamily="34" charset="0"/>
                        <a:ea typeface="+mn-ea"/>
                        <a:cs typeface="+mn-cs"/>
                      </a:endParaRPr>
                    </a:p>
                    <a:p>
                      <a:pPr marL="285750" indent="-285750" algn="l">
                        <a:buFont typeface="Wingdings" panose="05000000000000000000" pitchFamily="2" charset="2"/>
                        <a:buChar char="q"/>
                      </a:pPr>
                      <a:r>
                        <a:rPr lang="es-MX" sz="1800" b="0" i="0" kern="1200" dirty="0" smtClean="0">
                          <a:solidFill>
                            <a:schemeClr val="lt1"/>
                          </a:solidFill>
                          <a:effectLst/>
                          <a:latin typeface="Franklin Gothic Book" panose="020B0503020102020204" pitchFamily="34" charset="0"/>
                          <a:ea typeface="+mn-ea"/>
                          <a:cs typeface="+mn-cs"/>
                        </a:rPr>
                        <a:t>Calzada Ventura Puente esq. </a:t>
                      </a:r>
                      <a:r>
                        <a:rPr lang="es-MX" sz="1800" b="0" i="0" kern="1200" dirty="0" err="1" smtClean="0">
                          <a:solidFill>
                            <a:schemeClr val="lt1"/>
                          </a:solidFill>
                          <a:effectLst/>
                          <a:latin typeface="Franklin Gothic Book" panose="020B0503020102020204" pitchFamily="34" charset="0"/>
                          <a:ea typeface="+mn-ea"/>
                          <a:cs typeface="+mn-cs"/>
                        </a:rPr>
                        <a:t>Perif</a:t>
                      </a:r>
                      <a:r>
                        <a:rPr lang="es-MX" sz="1800" b="0" i="0" kern="1200" dirty="0" smtClean="0">
                          <a:solidFill>
                            <a:schemeClr val="lt1"/>
                          </a:solidFill>
                          <a:effectLst/>
                          <a:latin typeface="Franklin Gothic Book" panose="020B0503020102020204" pitchFamily="34" charset="0"/>
                          <a:ea typeface="+mn-ea"/>
                          <a:cs typeface="+mn-cs"/>
                        </a:rPr>
                        <a:t>. Paseo de la República s/n, Félix </a:t>
                      </a:r>
                      <a:r>
                        <a:rPr lang="es-MX" sz="1800" b="0" i="0" kern="1200" dirty="0" err="1" smtClean="0">
                          <a:solidFill>
                            <a:schemeClr val="lt1"/>
                          </a:solidFill>
                          <a:effectLst/>
                          <a:latin typeface="Franklin Gothic Book" panose="020B0503020102020204" pitchFamily="34" charset="0"/>
                          <a:ea typeface="+mn-ea"/>
                          <a:cs typeface="+mn-cs"/>
                        </a:rPr>
                        <a:t>Ireta</a:t>
                      </a:r>
                      <a:r>
                        <a:rPr lang="es-MX" sz="1800" b="0" i="0" kern="1200" dirty="0" smtClean="0">
                          <a:solidFill>
                            <a:schemeClr val="lt1"/>
                          </a:solidFill>
                          <a:effectLst/>
                          <a:latin typeface="Franklin Gothic Book" panose="020B0503020102020204" pitchFamily="34" charset="0"/>
                          <a:ea typeface="+mn-ea"/>
                          <a:cs typeface="+mn-cs"/>
                        </a:rPr>
                        <a:t>, 58070 Morelia, </a:t>
                      </a:r>
                      <a:r>
                        <a:rPr lang="es-MX" sz="1800" b="0" i="0" kern="1200" dirty="0" err="1" smtClean="0">
                          <a:solidFill>
                            <a:schemeClr val="lt1"/>
                          </a:solidFill>
                          <a:effectLst/>
                          <a:latin typeface="Franklin Gothic Book" panose="020B0503020102020204" pitchFamily="34" charset="0"/>
                          <a:ea typeface="+mn-ea"/>
                          <a:cs typeface="+mn-cs"/>
                        </a:rPr>
                        <a:t>Mich</a:t>
                      </a:r>
                      <a:r>
                        <a:rPr lang="es-MX" sz="1800" b="0" i="0" kern="1200" dirty="0" smtClean="0">
                          <a:solidFill>
                            <a:schemeClr val="lt1"/>
                          </a:solidFill>
                          <a:effectLst/>
                          <a:latin typeface="Franklin Gothic Book" panose="020B0503020102020204" pitchFamily="34" charset="0"/>
                          <a:ea typeface="+mn-ea"/>
                          <a:cs typeface="+mn-cs"/>
                        </a:rPr>
                        <a:t>.</a:t>
                      </a:r>
                    </a:p>
                    <a:p>
                      <a:pPr marL="285750" indent="-285750" algn="l">
                        <a:buFont typeface="Wingdings" panose="05000000000000000000" pitchFamily="2" charset="2"/>
                        <a:buChar char="q"/>
                      </a:pPr>
                      <a:r>
                        <a:rPr lang="es-MX" sz="1800" b="0" i="0" kern="1200" dirty="0" smtClean="0">
                          <a:solidFill>
                            <a:schemeClr val="lt1"/>
                          </a:solidFill>
                          <a:effectLst/>
                          <a:latin typeface="Franklin Gothic Book" panose="020B0503020102020204" pitchFamily="34" charset="0"/>
                          <a:ea typeface="+mn-ea"/>
                          <a:cs typeface="+mn-cs"/>
                        </a:rPr>
                        <a:t>Ferias</a:t>
                      </a:r>
                      <a:r>
                        <a:rPr lang="es-MX" sz="1800" b="0" i="0" kern="1200" baseline="0" dirty="0" smtClean="0">
                          <a:solidFill>
                            <a:schemeClr val="lt1"/>
                          </a:solidFill>
                          <a:effectLst/>
                          <a:latin typeface="Franklin Gothic Book" panose="020B0503020102020204" pitchFamily="34" charset="0"/>
                          <a:ea typeface="+mn-ea"/>
                          <a:cs typeface="+mn-cs"/>
                        </a:rPr>
                        <a:t> de la salud/ ARRANQUE DE FOROS.</a:t>
                      </a:r>
                      <a:endParaRPr lang="es-MX" dirty="0">
                        <a:latin typeface="Franklin Gothic Book" panose="020B0503020102020204" pitchFamily="34" charset="0"/>
                      </a:endParaRPr>
                    </a:p>
                  </a:txBody>
                  <a:tcPr>
                    <a:solidFill>
                      <a:srgbClr val="0070C0"/>
                    </a:solidFill>
                  </a:tcPr>
                </a:tc>
                <a:extLst>
                  <a:ext uri="{0D108BD9-81ED-4DB2-BD59-A6C34878D82A}">
                    <a16:rowId xmlns:a16="http://schemas.microsoft.com/office/drawing/2014/main" val="1520734003"/>
                  </a:ext>
                </a:extLst>
              </a:tr>
            </a:tbl>
          </a:graphicData>
        </a:graphic>
      </p:graphicFrame>
    </p:spTree>
    <p:extLst>
      <p:ext uri="{BB962C8B-B14F-4D97-AF65-F5344CB8AC3E}">
        <p14:creationId xmlns:p14="http://schemas.microsoft.com/office/powerpoint/2010/main" val="11495163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369" y="0"/>
            <a:ext cx="10515600" cy="1325563"/>
          </a:xfrm>
        </p:spPr>
        <p:txBody>
          <a:bodyPr/>
          <a:lstStyle/>
          <a:p>
            <a:r>
              <a:rPr lang="es-MX" sz="3600" b="1" dirty="0" smtClean="0">
                <a:latin typeface="Franklin Gothic Demi" panose="020B0703020102020204" pitchFamily="34" charset="0"/>
              </a:rPr>
              <a:t>Actividades por componentes</a:t>
            </a:r>
            <a:r>
              <a:rPr lang="es-MX" b="1" dirty="0" smtClean="0">
                <a:latin typeface="Franklin Gothic Demi" panose="020B0703020102020204" pitchFamily="34" charset="0"/>
              </a:rPr>
              <a:t>.</a:t>
            </a:r>
            <a:endParaRPr lang="es-MX" b="1" dirty="0">
              <a:latin typeface="Franklin Gothic Demi" panose="020B07030201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319223533"/>
              </p:ext>
            </p:extLst>
          </p:nvPr>
        </p:nvGraphicFramePr>
        <p:xfrm>
          <a:off x="486560" y="1537229"/>
          <a:ext cx="11048303" cy="5148802"/>
        </p:xfrm>
        <a:graphic>
          <a:graphicData uri="http://schemas.openxmlformats.org/drawingml/2006/table">
            <a:tbl>
              <a:tblPr firstRow="1" bandRow="1">
                <a:tableStyleId>{5C22544A-7EE6-4342-B048-85BDC9FD1C3A}</a:tableStyleId>
              </a:tblPr>
              <a:tblGrid>
                <a:gridCol w="2184249">
                  <a:extLst>
                    <a:ext uri="{9D8B030D-6E8A-4147-A177-3AD203B41FA5}">
                      <a16:colId xmlns:a16="http://schemas.microsoft.com/office/drawing/2014/main" val="4022340449"/>
                    </a:ext>
                  </a:extLst>
                </a:gridCol>
                <a:gridCol w="2184249">
                  <a:extLst>
                    <a:ext uri="{9D8B030D-6E8A-4147-A177-3AD203B41FA5}">
                      <a16:colId xmlns:a16="http://schemas.microsoft.com/office/drawing/2014/main" val="2461768407"/>
                    </a:ext>
                  </a:extLst>
                </a:gridCol>
                <a:gridCol w="2184249">
                  <a:extLst>
                    <a:ext uri="{9D8B030D-6E8A-4147-A177-3AD203B41FA5}">
                      <a16:colId xmlns:a16="http://schemas.microsoft.com/office/drawing/2014/main" val="881835935"/>
                    </a:ext>
                  </a:extLst>
                </a:gridCol>
                <a:gridCol w="2184249">
                  <a:extLst>
                    <a:ext uri="{9D8B030D-6E8A-4147-A177-3AD203B41FA5}">
                      <a16:colId xmlns:a16="http://schemas.microsoft.com/office/drawing/2014/main" val="993038387"/>
                    </a:ext>
                  </a:extLst>
                </a:gridCol>
                <a:gridCol w="2311307">
                  <a:extLst>
                    <a:ext uri="{9D8B030D-6E8A-4147-A177-3AD203B41FA5}">
                      <a16:colId xmlns:a16="http://schemas.microsoft.com/office/drawing/2014/main" val="3142035446"/>
                    </a:ext>
                  </a:extLst>
                </a:gridCol>
              </a:tblGrid>
              <a:tr h="858748">
                <a:tc>
                  <a:txBody>
                    <a:bodyPr/>
                    <a:lstStyle/>
                    <a:p>
                      <a:r>
                        <a:rPr lang="es-MX" sz="1300" dirty="0" smtClean="0">
                          <a:solidFill>
                            <a:schemeClr val="tx1"/>
                          </a:solidFill>
                          <a:latin typeface="Franklin Gothic Book" panose="020B0503020102020204" pitchFamily="34" charset="0"/>
                        </a:rPr>
                        <a:t>SEGUNDA</a:t>
                      </a:r>
                      <a:r>
                        <a:rPr lang="es-MX" sz="1300" baseline="0" dirty="0" smtClean="0">
                          <a:solidFill>
                            <a:schemeClr val="tx1"/>
                          </a:solidFill>
                          <a:latin typeface="Franklin Gothic Book" panose="020B0503020102020204" pitchFamily="34" charset="0"/>
                        </a:rPr>
                        <a:t> FASE DE LA ESTRATEGIA NACIONAL PARA LA PREVENCIÓN DEL EMBARAZO ADOLESCENTE.</a:t>
                      </a:r>
                      <a:endParaRPr lang="es-MX" sz="1300" dirty="0">
                        <a:solidFill>
                          <a:schemeClr val="tx1"/>
                        </a:solidFill>
                        <a:latin typeface="Franklin Gothic Book" panose="020B0503020102020204" pitchFamily="34" charset="0"/>
                      </a:endParaRPr>
                    </a:p>
                  </a:txBody>
                  <a:tcPr>
                    <a:solidFill>
                      <a:schemeClr val="accent1">
                        <a:lumMod val="40000"/>
                        <a:lumOff val="60000"/>
                      </a:schemeClr>
                    </a:solidFill>
                  </a:tcPr>
                </a:tc>
                <a:tc>
                  <a:txBody>
                    <a:bodyPr/>
                    <a:lstStyle/>
                    <a:p>
                      <a:r>
                        <a:rPr lang="es-MX" sz="1300" dirty="0" smtClean="0">
                          <a:solidFill>
                            <a:schemeClr val="tx1"/>
                          </a:solidFill>
                          <a:latin typeface="Franklin Gothic Book" panose="020B0503020102020204" pitchFamily="34" charset="0"/>
                        </a:rPr>
                        <a:t>ACTIVIDAD GEPEA.</a:t>
                      </a:r>
                      <a:endParaRPr lang="es-MX" sz="1300" dirty="0">
                        <a:solidFill>
                          <a:schemeClr val="tx1"/>
                        </a:solidFill>
                        <a:latin typeface="Franklin Gothic Book" panose="020B0503020102020204" pitchFamily="34" charset="0"/>
                      </a:endParaRPr>
                    </a:p>
                  </a:txBody>
                  <a:tcPr>
                    <a:solidFill>
                      <a:schemeClr val="accent1">
                        <a:lumMod val="40000"/>
                        <a:lumOff val="60000"/>
                      </a:schemeClr>
                    </a:solidFill>
                  </a:tcPr>
                </a:tc>
                <a:tc>
                  <a:txBody>
                    <a:bodyPr/>
                    <a:lstStyle/>
                    <a:p>
                      <a:r>
                        <a:rPr lang="es-MX" sz="1300" dirty="0" smtClean="0">
                          <a:solidFill>
                            <a:schemeClr val="tx1"/>
                          </a:solidFill>
                          <a:latin typeface="Franklin Gothic Book" panose="020B0503020102020204" pitchFamily="34" charset="0"/>
                        </a:rPr>
                        <a:t>INSTANCIAS</a:t>
                      </a:r>
                      <a:r>
                        <a:rPr lang="es-MX" sz="1300" baseline="0" dirty="0" smtClean="0">
                          <a:solidFill>
                            <a:schemeClr val="tx1"/>
                          </a:solidFill>
                          <a:latin typeface="Franklin Gothic Book" panose="020B0503020102020204" pitchFamily="34" charset="0"/>
                        </a:rPr>
                        <a:t> PARTICIPANTES</a:t>
                      </a:r>
                    </a:p>
                    <a:p>
                      <a:endParaRPr lang="es-MX" sz="1300" dirty="0">
                        <a:solidFill>
                          <a:schemeClr val="tx1"/>
                        </a:solidFill>
                        <a:latin typeface="Franklin Gothic Book" panose="020B0503020102020204" pitchFamily="34" charset="0"/>
                      </a:endParaRPr>
                    </a:p>
                  </a:txBody>
                  <a:tcPr>
                    <a:solidFill>
                      <a:schemeClr val="accent1">
                        <a:lumMod val="40000"/>
                        <a:lumOff val="60000"/>
                      </a:schemeClr>
                    </a:solidFill>
                  </a:tcPr>
                </a:tc>
                <a:tc>
                  <a:txBody>
                    <a:bodyPr/>
                    <a:lstStyle/>
                    <a:p>
                      <a:r>
                        <a:rPr lang="es-MX" sz="1300" dirty="0" smtClean="0">
                          <a:solidFill>
                            <a:schemeClr val="tx1"/>
                          </a:solidFill>
                          <a:latin typeface="Franklin Gothic Book" panose="020B0503020102020204" pitchFamily="34" charset="0"/>
                        </a:rPr>
                        <a:t>TEMPORALIDAD</a:t>
                      </a:r>
                    </a:p>
                    <a:p>
                      <a:endParaRPr lang="es-MX" sz="1300" dirty="0">
                        <a:solidFill>
                          <a:schemeClr val="tx1"/>
                        </a:solidFill>
                        <a:latin typeface="Franklin Gothic Book" panose="020B0503020102020204" pitchFamily="34" charset="0"/>
                      </a:endParaRPr>
                    </a:p>
                  </a:txBody>
                  <a:tcPr>
                    <a:solidFill>
                      <a:schemeClr val="accent1">
                        <a:lumMod val="40000"/>
                        <a:lumOff val="60000"/>
                      </a:schemeClr>
                    </a:solidFill>
                  </a:tcPr>
                </a:tc>
                <a:tc>
                  <a:txBody>
                    <a:bodyPr/>
                    <a:lstStyle/>
                    <a:p>
                      <a:r>
                        <a:rPr lang="es-MX" sz="1300" dirty="0" smtClean="0">
                          <a:solidFill>
                            <a:schemeClr val="tx1"/>
                          </a:solidFill>
                          <a:latin typeface="Franklin Gothic Book" panose="020B0503020102020204" pitchFamily="34" charset="0"/>
                        </a:rPr>
                        <a:t>ENFOQUE</a:t>
                      </a:r>
                      <a:r>
                        <a:rPr lang="es-MX" sz="1300" baseline="0" dirty="0" smtClean="0">
                          <a:solidFill>
                            <a:schemeClr val="tx1"/>
                          </a:solidFill>
                          <a:latin typeface="Franklin Gothic Book" panose="020B0503020102020204" pitchFamily="34" charset="0"/>
                        </a:rPr>
                        <a:t> DE TERRITORIALIZACIÓN  (MUNICIPIO, COLONIA, ETC.)</a:t>
                      </a:r>
                      <a:endParaRPr lang="es-MX" sz="1300" dirty="0">
                        <a:solidFill>
                          <a:schemeClr val="tx1"/>
                        </a:solidFill>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3871405466"/>
                  </a:ext>
                </a:extLst>
              </a:tr>
              <a:tr h="426488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300" kern="1200" dirty="0" smtClean="0">
                          <a:solidFill>
                            <a:schemeClr val="tx1"/>
                          </a:solidFill>
                          <a:effectLst/>
                          <a:latin typeface="Franklin Gothic Book" panose="020B0503020102020204" pitchFamily="34" charset="0"/>
                          <a:ea typeface="+mn-ea"/>
                          <a:cs typeface="+mn-cs"/>
                        </a:rPr>
                        <a:t>Brindar a niñas, niños y adolescentes herramientas, conocimientos, habilidades, actitudes y valores que los empoderen para cuidar su salud, asegurar su bienestar y dignidad; y desarrollar relaciones sociales y sexuales respetuosas; para considerar cómo sus elecciones afectan su propio bienestar y el de los demás; y para entender y proteger sus derechos a lo largo de la vida.</a:t>
                      </a:r>
                      <a:endParaRPr lang="es-MX" sz="1300" dirty="0" smtClean="0">
                        <a:solidFill>
                          <a:schemeClr val="tx1"/>
                        </a:solidFill>
                        <a:latin typeface="Franklin Gothic Book" panose="020B0503020102020204" pitchFamily="34" charset="0"/>
                      </a:endParaRPr>
                    </a:p>
                    <a:p>
                      <a:endParaRPr lang="es-MX" sz="1300" dirty="0" smtClean="0">
                        <a:latin typeface="Franklin Gothic Book" panose="020B0503020102020204" pitchFamily="34" charset="0"/>
                      </a:endParaRP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300" b="1" i="0" dirty="0" smtClean="0">
                          <a:solidFill>
                            <a:srgbClr val="000000"/>
                          </a:solidFill>
                          <a:effectLst/>
                          <a:latin typeface="Franklin Gothic Book" panose="020B0503020102020204" pitchFamily="34" charset="0"/>
                        </a:rPr>
                        <a:t>“FORO REGIONAL”</a:t>
                      </a:r>
                    </a:p>
                    <a:p>
                      <a:pPr marL="0" marR="0" indent="0" algn="just" defTabSz="914400" rtl="0" eaLnBrk="1" fontAlgn="auto" latinLnBrk="0" hangingPunct="1">
                        <a:lnSpc>
                          <a:spcPct val="100000"/>
                        </a:lnSpc>
                        <a:spcBef>
                          <a:spcPts val="0"/>
                        </a:spcBef>
                        <a:spcAft>
                          <a:spcPts val="0"/>
                        </a:spcAft>
                        <a:buClrTx/>
                        <a:buSzTx/>
                        <a:buFontTx/>
                        <a:buNone/>
                        <a:tabLst/>
                        <a:defRPr/>
                      </a:pPr>
                      <a:r>
                        <a:rPr lang="es-MX" sz="1300" b="0" i="0" dirty="0" smtClean="0">
                          <a:solidFill>
                            <a:srgbClr val="000000"/>
                          </a:solidFill>
                          <a:effectLst/>
                          <a:latin typeface="Franklin Gothic Book" panose="020B0503020102020204" pitchFamily="34" charset="0"/>
                        </a:rPr>
                        <a:t>A DOCENTES Y PERSONAL ADMINISTRATIVO.</a:t>
                      </a: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b="0" i="0" dirty="0" smtClean="0">
                        <a:solidFill>
                          <a:srgbClr val="000000"/>
                        </a:solidFill>
                        <a:effectLst/>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b="0" i="0" dirty="0" smtClean="0">
                        <a:solidFill>
                          <a:srgbClr val="000000"/>
                        </a:solidFill>
                        <a:effectLst/>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b="0" i="0" dirty="0" smtClean="0">
                        <a:solidFill>
                          <a:srgbClr val="000000"/>
                        </a:solidFill>
                        <a:effectLst/>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300" b="1" dirty="0" smtClean="0">
                          <a:latin typeface="Franklin Gothic Book" panose="020B0503020102020204" pitchFamily="34" charset="0"/>
                        </a:rPr>
                        <a:t>TEMA</a:t>
                      </a:r>
                      <a:r>
                        <a:rPr lang="es-MX" sz="1300" dirty="0" smtClean="0">
                          <a:latin typeface="Franklin Gothic Book" panose="020B0503020102020204" pitchFamily="34" charset="0"/>
                        </a:rPr>
                        <a:t>:</a:t>
                      </a:r>
                      <a:r>
                        <a:rPr lang="es-MX" sz="1300" baseline="0" dirty="0" smtClean="0">
                          <a:latin typeface="Franklin Gothic Book" panose="020B0503020102020204" pitchFamily="34" charset="0"/>
                        </a:rPr>
                        <a:t> COMO GUIAR LA</a:t>
                      </a:r>
                      <a:r>
                        <a:rPr lang="es-MX" sz="1300" dirty="0" smtClean="0">
                          <a:latin typeface="Franklin Gothic Book" panose="020B0503020102020204" pitchFamily="34" charset="0"/>
                        </a:rPr>
                        <a:t> AUTONOMÍA REPRODUCTIVA  Y TOMA DE DECISIONES RESPONSABLES</a:t>
                      </a:r>
                      <a:r>
                        <a:rPr lang="es-MX" sz="1300" baseline="0" dirty="0" smtClean="0">
                          <a:latin typeface="Franklin Gothic Book" panose="020B0503020102020204" pitchFamily="34" charset="0"/>
                        </a:rPr>
                        <a:t>.</a:t>
                      </a:r>
                      <a:endParaRPr lang="es-MX" sz="1300" dirty="0">
                        <a:latin typeface="Franklin Gothic Book" panose="020B0503020102020204" pitchFamily="34" charset="0"/>
                      </a:endParaRPr>
                    </a:p>
                  </a:txBody>
                  <a:tcPr>
                    <a:solidFill>
                      <a:schemeClr val="accent1">
                        <a:lumMod val="40000"/>
                        <a:lumOff val="60000"/>
                      </a:schemeClr>
                    </a:solidFill>
                  </a:tcPr>
                </a:tc>
                <a:tc>
                  <a:txBody>
                    <a:bodyPr/>
                    <a:lstStyle/>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SSA</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IMSS</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IMSS BIENESTAR</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ISSSTE</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psicoterapias especializadas</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CEDH</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CEAV</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IJUMICH</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FGE</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SECOEM</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MEXFAM</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DIF</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REDEFINE</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SIPINNA</a:t>
                      </a:r>
                    </a:p>
                    <a:p>
                      <a:pPr marL="285750" indent="-285750">
                        <a:buFont typeface="Wingdings" panose="05000000000000000000" pitchFamily="2" charset="2"/>
                        <a:buChar char="q"/>
                      </a:pPr>
                      <a:endParaRPr lang="es-MX" sz="1300" baseline="0" dirty="0" smtClean="0">
                        <a:solidFill>
                          <a:schemeClr val="tx1"/>
                        </a:solidFill>
                        <a:latin typeface="Franklin Gothic Book" panose="020B0503020102020204" pitchFamily="34" charset="0"/>
                      </a:endParaRPr>
                    </a:p>
                  </a:txBody>
                  <a:tcPr>
                    <a:solidFill>
                      <a:schemeClr val="accent1">
                        <a:lumMod val="40000"/>
                        <a:lumOff val="60000"/>
                      </a:schemeClr>
                    </a:solidFill>
                  </a:tcPr>
                </a:tc>
                <a:tc>
                  <a:txBody>
                    <a:bodyPr/>
                    <a:lstStyle/>
                    <a:p>
                      <a:pPr marL="171450" indent="-171450">
                        <a:buFont typeface="Wingdings" panose="05000000000000000000" pitchFamily="2" charset="2"/>
                        <a:buChar char="ü"/>
                      </a:pPr>
                      <a:r>
                        <a:rPr lang="es-MX" sz="1300" baseline="0" dirty="0" smtClean="0">
                          <a:latin typeface="Franklin Gothic Book" panose="020B0503020102020204" pitchFamily="34" charset="0"/>
                        </a:rPr>
                        <a:t>JUEVES 26 DE JUNIO.</a:t>
                      </a:r>
                      <a:endParaRPr lang="es-MX" sz="1300" dirty="0">
                        <a:latin typeface="Franklin Gothic Book" panose="020B0503020102020204" pitchFamily="34" charset="0"/>
                      </a:endParaRPr>
                    </a:p>
                  </a:txBody>
                  <a:tcPr>
                    <a:solidFill>
                      <a:schemeClr val="accent1">
                        <a:lumMod val="40000"/>
                        <a:lumOff val="60000"/>
                      </a:schemeClr>
                    </a:solidFill>
                  </a:tcPr>
                </a:tc>
                <a:tc>
                  <a:txBody>
                    <a:bodyPr/>
                    <a:lstStyle/>
                    <a:p>
                      <a:pPr marL="171450" indent="-171450">
                        <a:buFont typeface="Wingdings" panose="05000000000000000000" pitchFamily="2" charset="2"/>
                        <a:buChar char="ü"/>
                      </a:pPr>
                      <a:r>
                        <a:rPr lang="es-MX" sz="1300" dirty="0" smtClean="0">
                          <a:latin typeface="Franklin Gothic Book" panose="020B0503020102020204" pitchFamily="34" charset="0"/>
                        </a:rPr>
                        <a:t>APTZINGAN/ COALCOMAN </a:t>
                      </a:r>
                    </a:p>
                  </a:txBody>
                  <a:tcPr>
                    <a:solidFill>
                      <a:schemeClr val="accent1">
                        <a:lumMod val="40000"/>
                        <a:lumOff val="60000"/>
                      </a:schemeClr>
                    </a:solidFill>
                  </a:tcPr>
                </a:tc>
                <a:extLst>
                  <a:ext uri="{0D108BD9-81ED-4DB2-BD59-A6C34878D82A}">
                    <a16:rowId xmlns:a16="http://schemas.microsoft.com/office/drawing/2014/main" val="4062320351"/>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457520273"/>
              </p:ext>
            </p:extLst>
          </p:nvPr>
        </p:nvGraphicFramePr>
        <p:xfrm>
          <a:off x="486560" y="1201949"/>
          <a:ext cx="11048303" cy="335280"/>
        </p:xfrm>
        <a:graphic>
          <a:graphicData uri="http://schemas.openxmlformats.org/drawingml/2006/table">
            <a:tbl>
              <a:tblPr/>
              <a:tblGrid>
                <a:gridCol w="11048303">
                  <a:extLst>
                    <a:ext uri="{9D8B030D-6E8A-4147-A177-3AD203B41FA5}">
                      <a16:colId xmlns:a16="http://schemas.microsoft.com/office/drawing/2014/main" val="3836004219"/>
                    </a:ext>
                  </a:extLst>
                </a:gridCol>
              </a:tblGrid>
              <a:tr h="2475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b="1" kern="1200" dirty="0" smtClean="0">
                          <a:solidFill>
                            <a:schemeClr val="tx1"/>
                          </a:solidFill>
                          <a:effectLst/>
                          <a:latin typeface="Franklin Gothic Book" panose="020B0503020102020204" pitchFamily="34" charset="0"/>
                          <a:ea typeface="+mn-ea"/>
                          <a:cs typeface="+mn-cs"/>
                        </a:rPr>
                        <a:t>Primer componente: Educación inclusiva, integral, flexible y educación integral en sexualidad </a:t>
                      </a:r>
                      <a:endParaRPr lang="es-MX" sz="1600" b="1" dirty="0" smtClean="0">
                        <a:latin typeface="Franklin Gothic Book" panose="020B05030201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66FFFF"/>
                    </a:solidFill>
                  </a:tcPr>
                </a:tc>
                <a:extLst>
                  <a:ext uri="{0D108BD9-81ED-4DB2-BD59-A6C34878D82A}">
                    <a16:rowId xmlns:a16="http://schemas.microsoft.com/office/drawing/2014/main" val="3102817375"/>
                  </a:ext>
                </a:extLst>
              </a:tr>
            </a:tbl>
          </a:graphicData>
        </a:graphic>
      </p:graphicFrame>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9500" y="135172"/>
            <a:ext cx="1847011" cy="984651"/>
          </a:xfrm>
          <a:prstGeom prst="rect">
            <a:avLst/>
          </a:prstGeom>
        </p:spPr>
      </p:pic>
    </p:spTree>
    <p:extLst>
      <p:ext uri="{BB962C8B-B14F-4D97-AF65-F5344CB8AC3E}">
        <p14:creationId xmlns:p14="http://schemas.microsoft.com/office/powerpoint/2010/main" val="1392296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369" y="0"/>
            <a:ext cx="10515600" cy="1325563"/>
          </a:xfrm>
        </p:spPr>
        <p:txBody>
          <a:bodyPr/>
          <a:lstStyle/>
          <a:p>
            <a:r>
              <a:rPr lang="es-MX" sz="3600" b="1" dirty="0" smtClean="0">
                <a:latin typeface="Franklin Gothic Demi" panose="020B0703020102020204" pitchFamily="34" charset="0"/>
              </a:rPr>
              <a:t>Actividades por componentes</a:t>
            </a:r>
            <a:r>
              <a:rPr lang="es-MX" b="1" dirty="0" smtClean="0">
                <a:latin typeface="Franklin Gothic Demi" panose="020B0703020102020204" pitchFamily="34" charset="0"/>
              </a:rPr>
              <a:t>.</a:t>
            </a:r>
            <a:endParaRPr lang="es-MX" b="1" dirty="0">
              <a:latin typeface="Franklin Gothic Demi" panose="020B07030201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766526363"/>
              </p:ext>
            </p:extLst>
          </p:nvPr>
        </p:nvGraphicFramePr>
        <p:xfrm>
          <a:off x="777030" y="1545737"/>
          <a:ext cx="10637939" cy="4984608"/>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4022340449"/>
                    </a:ext>
                  </a:extLst>
                </a:gridCol>
                <a:gridCol w="2103120">
                  <a:extLst>
                    <a:ext uri="{9D8B030D-6E8A-4147-A177-3AD203B41FA5}">
                      <a16:colId xmlns:a16="http://schemas.microsoft.com/office/drawing/2014/main" val="2461768407"/>
                    </a:ext>
                  </a:extLst>
                </a:gridCol>
                <a:gridCol w="2103120">
                  <a:extLst>
                    <a:ext uri="{9D8B030D-6E8A-4147-A177-3AD203B41FA5}">
                      <a16:colId xmlns:a16="http://schemas.microsoft.com/office/drawing/2014/main" val="881835935"/>
                    </a:ext>
                  </a:extLst>
                </a:gridCol>
                <a:gridCol w="2103120">
                  <a:extLst>
                    <a:ext uri="{9D8B030D-6E8A-4147-A177-3AD203B41FA5}">
                      <a16:colId xmlns:a16="http://schemas.microsoft.com/office/drawing/2014/main" val="993038387"/>
                    </a:ext>
                  </a:extLst>
                </a:gridCol>
                <a:gridCol w="2225459">
                  <a:extLst>
                    <a:ext uri="{9D8B030D-6E8A-4147-A177-3AD203B41FA5}">
                      <a16:colId xmlns:a16="http://schemas.microsoft.com/office/drawing/2014/main" val="3142035446"/>
                    </a:ext>
                  </a:extLst>
                </a:gridCol>
              </a:tblGrid>
              <a:tr h="712611">
                <a:tc>
                  <a:txBody>
                    <a:bodyPr/>
                    <a:lstStyle/>
                    <a:p>
                      <a:pPr algn="ctr"/>
                      <a:r>
                        <a:rPr lang="es-MX" sz="1200" dirty="0" smtClean="0">
                          <a:solidFill>
                            <a:schemeClr val="tx1"/>
                          </a:solidFill>
                          <a:latin typeface="Franklin Gothic Book" panose="020B0503020102020204" pitchFamily="34" charset="0"/>
                        </a:rPr>
                        <a:t>SEGUNDA</a:t>
                      </a:r>
                      <a:r>
                        <a:rPr lang="es-MX" sz="1200" baseline="0" dirty="0" smtClean="0">
                          <a:solidFill>
                            <a:schemeClr val="tx1"/>
                          </a:solidFill>
                          <a:latin typeface="Franklin Gothic Book" panose="020B0503020102020204" pitchFamily="34" charset="0"/>
                        </a:rPr>
                        <a:t> FASE DE LA ESTRATEGIA NACIONAL PARA LA PREVENCIÓN DEL EMBARAZO ADOLESCENTE.</a:t>
                      </a:r>
                      <a:endParaRPr lang="es-MX" sz="1200" dirty="0">
                        <a:solidFill>
                          <a:schemeClr val="tx1"/>
                        </a:solidFill>
                        <a:latin typeface="Franklin Gothic Book" panose="020B0503020102020204" pitchFamily="34" charset="0"/>
                      </a:endParaRPr>
                    </a:p>
                  </a:txBody>
                  <a:tcPr>
                    <a:solidFill>
                      <a:schemeClr val="accent1">
                        <a:lumMod val="40000"/>
                        <a:lumOff val="60000"/>
                      </a:schemeClr>
                    </a:solidFill>
                  </a:tcPr>
                </a:tc>
                <a:tc>
                  <a:txBody>
                    <a:bodyPr/>
                    <a:lstStyle/>
                    <a:p>
                      <a:pPr algn="ctr"/>
                      <a:endParaRPr lang="es-MX" sz="1200" dirty="0" smtClean="0">
                        <a:solidFill>
                          <a:schemeClr val="tx1"/>
                        </a:solidFill>
                        <a:latin typeface="Franklin Gothic Book" panose="020B0503020102020204" pitchFamily="34" charset="0"/>
                      </a:endParaRPr>
                    </a:p>
                    <a:p>
                      <a:pPr algn="ctr"/>
                      <a:r>
                        <a:rPr lang="es-MX" sz="1200" dirty="0" smtClean="0">
                          <a:solidFill>
                            <a:schemeClr val="tx1"/>
                          </a:solidFill>
                          <a:latin typeface="Franklin Gothic Book" panose="020B0503020102020204" pitchFamily="34" charset="0"/>
                        </a:rPr>
                        <a:t>ACTIVIDAD GEPEA.</a:t>
                      </a:r>
                      <a:endParaRPr lang="es-MX" sz="1200" dirty="0">
                        <a:solidFill>
                          <a:schemeClr val="tx1"/>
                        </a:solidFill>
                        <a:latin typeface="Franklin Gothic Book" panose="020B0503020102020204" pitchFamily="34" charset="0"/>
                      </a:endParaRPr>
                    </a:p>
                  </a:txBody>
                  <a:tcPr>
                    <a:solidFill>
                      <a:schemeClr val="accent1">
                        <a:lumMod val="40000"/>
                        <a:lumOff val="60000"/>
                      </a:schemeClr>
                    </a:solidFill>
                  </a:tcPr>
                </a:tc>
                <a:tc>
                  <a:txBody>
                    <a:bodyPr/>
                    <a:lstStyle/>
                    <a:p>
                      <a:pPr algn="ctr"/>
                      <a:endParaRPr lang="es-MX" sz="1200" dirty="0" smtClean="0">
                        <a:solidFill>
                          <a:schemeClr val="tx1"/>
                        </a:solidFill>
                        <a:latin typeface="Franklin Gothic Book" panose="020B0503020102020204" pitchFamily="34" charset="0"/>
                      </a:endParaRPr>
                    </a:p>
                    <a:p>
                      <a:pPr algn="ctr"/>
                      <a:r>
                        <a:rPr lang="es-MX" sz="1200" dirty="0" smtClean="0">
                          <a:solidFill>
                            <a:schemeClr val="tx1"/>
                          </a:solidFill>
                          <a:latin typeface="Franklin Gothic Book" panose="020B0503020102020204" pitchFamily="34" charset="0"/>
                        </a:rPr>
                        <a:t>INSTANCIAS</a:t>
                      </a:r>
                      <a:r>
                        <a:rPr lang="es-MX" sz="1200" baseline="0" dirty="0" smtClean="0">
                          <a:solidFill>
                            <a:schemeClr val="tx1"/>
                          </a:solidFill>
                          <a:latin typeface="Franklin Gothic Book" panose="020B0503020102020204" pitchFamily="34" charset="0"/>
                        </a:rPr>
                        <a:t> PARTICIPANTES</a:t>
                      </a:r>
                    </a:p>
                    <a:p>
                      <a:pPr algn="ctr"/>
                      <a:endParaRPr lang="es-MX" sz="1200" dirty="0">
                        <a:solidFill>
                          <a:schemeClr val="tx1"/>
                        </a:solidFill>
                        <a:latin typeface="Franklin Gothic Book" panose="020B0503020102020204" pitchFamily="34" charset="0"/>
                      </a:endParaRPr>
                    </a:p>
                  </a:txBody>
                  <a:tcPr>
                    <a:solidFill>
                      <a:schemeClr val="accent1">
                        <a:lumMod val="40000"/>
                        <a:lumOff val="60000"/>
                      </a:schemeClr>
                    </a:solidFill>
                  </a:tcPr>
                </a:tc>
                <a:tc>
                  <a:txBody>
                    <a:bodyPr/>
                    <a:lstStyle/>
                    <a:p>
                      <a:pPr algn="ctr"/>
                      <a:endParaRPr lang="es-MX" sz="1200" dirty="0" smtClean="0">
                        <a:solidFill>
                          <a:schemeClr val="tx1"/>
                        </a:solidFill>
                        <a:latin typeface="Franklin Gothic Book" panose="020B0503020102020204" pitchFamily="34" charset="0"/>
                      </a:endParaRPr>
                    </a:p>
                    <a:p>
                      <a:pPr algn="ctr"/>
                      <a:r>
                        <a:rPr lang="es-MX" sz="1200" dirty="0" smtClean="0">
                          <a:solidFill>
                            <a:schemeClr val="tx1"/>
                          </a:solidFill>
                          <a:latin typeface="Franklin Gothic Book" panose="020B0503020102020204" pitchFamily="34" charset="0"/>
                        </a:rPr>
                        <a:t>TEMPORALIDAD</a:t>
                      </a:r>
                    </a:p>
                    <a:p>
                      <a:pPr algn="ctr"/>
                      <a:endParaRPr lang="es-MX" sz="1200" dirty="0">
                        <a:solidFill>
                          <a:schemeClr val="tx1"/>
                        </a:solidFill>
                        <a:latin typeface="Franklin Gothic Book" panose="020B0503020102020204" pitchFamily="34" charset="0"/>
                      </a:endParaRPr>
                    </a:p>
                  </a:txBody>
                  <a:tcPr>
                    <a:solidFill>
                      <a:schemeClr val="accent1">
                        <a:lumMod val="40000"/>
                        <a:lumOff val="60000"/>
                      </a:schemeClr>
                    </a:solidFill>
                  </a:tcPr>
                </a:tc>
                <a:tc>
                  <a:txBody>
                    <a:bodyPr/>
                    <a:lstStyle/>
                    <a:p>
                      <a:pPr algn="ctr"/>
                      <a:r>
                        <a:rPr lang="es-MX" sz="1200" dirty="0" smtClean="0">
                          <a:solidFill>
                            <a:schemeClr val="tx1"/>
                          </a:solidFill>
                          <a:latin typeface="Franklin Gothic Book" panose="020B0503020102020204" pitchFamily="34" charset="0"/>
                        </a:rPr>
                        <a:t>ENFOQUE</a:t>
                      </a:r>
                      <a:r>
                        <a:rPr lang="es-MX" sz="1200" baseline="0" dirty="0" smtClean="0">
                          <a:solidFill>
                            <a:schemeClr val="tx1"/>
                          </a:solidFill>
                          <a:latin typeface="Franklin Gothic Book" panose="020B0503020102020204" pitchFamily="34" charset="0"/>
                        </a:rPr>
                        <a:t> DE TERRITORIALIZACIÓN  (MUNICIPIO, COLONIA, ETC.)</a:t>
                      </a:r>
                      <a:endParaRPr lang="es-MX" sz="1200" dirty="0">
                        <a:solidFill>
                          <a:schemeClr val="tx1"/>
                        </a:solidFill>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3871405466"/>
                  </a:ext>
                </a:extLst>
              </a:tr>
              <a:tr h="416164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300" kern="1200" dirty="0" smtClean="0">
                          <a:solidFill>
                            <a:schemeClr val="tx1"/>
                          </a:solidFill>
                          <a:effectLst/>
                          <a:latin typeface="Franklin Gothic Book" panose="020B0503020102020204" pitchFamily="34" charset="0"/>
                          <a:ea typeface="+mn-ea"/>
                          <a:cs typeface="+mn-cs"/>
                        </a:rPr>
                        <a:t>Brindar a niñas, niños y adolescentes herramientas, conocimientos, habilidades, actitudes y valores que los empoderen para cuidar su salud, asegurar su bienestar y dignidad; y desarrollar relaciones sociales y sexuales respetuosas; para considerar cómo sus elecciones afectan su propio bienestar y el de los demás; y para entender y proteger sus derechos a lo largo de la vida.</a:t>
                      </a:r>
                      <a:endParaRPr lang="es-MX" sz="1300" dirty="0" smtClean="0">
                        <a:solidFill>
                          <a:schemeClr val="tx1"/>
                        </a:solidFill>
                        <a:latin typeface="Franklin Gothic Book" panose="020B0503020102020204" pitchFamily="34" charset="0"/>
                      </a:endParaRPr>
                    </a:p>
                    <a:p>
                      <a:endParaRPr lang="es-MX" sz="1300" dirty="0" smtClean="0">
                        <a:latin typeface="Franklin Gothic Book" panose="020B0503020102020204" pitchFamily="34" charset="0"/>
                      </a:endParaRPr>
                    </a:p>
                    <a:p>
                      <a:endParaRPr lang="es-MX" sz="1300" dirty="0" smtClean="0">
                        <a:latin typeface="Franklin Gothic Book" panose="020B0503020102020204" pitchFamily="34" charset="0"/>
                      </a:endParaRP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b="0" i="0" dirty="0" smtClean="0">
                        <a:solidFill>
                          <a:srgbClr val="000000"/>
                        </a:solidFill>
                        <a:effectLst/>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300" b="1" i="0" dirty="0" smtClean="0">
                          <a:solidFill>
                            <a:srgbClr val="000000"/>
                          </a:solidFill>
                          <a:effectLst/>
                          <a:latin typeface="Franklin Gothic Book" panose="020B0503020102020204" pitchFamily="34" charset="0"/>
                        </a:rPr>
                        <a:t>FERIA DE LA SALUD</a:t>
                      </a:r>
                    </a:p>
                    <a:p>
                      <a:pPr marL="0" marR="0" indent="0" algn="just" defTabSz="914400" rtl="0" eaLnBrk="1" fontAlgn="auto" latinLnBrk="0" hangingPunct="1">
                        <a:lnSpc>
                          <a:spcPct val="100000"/>
                        </a:lnSpc>
                        <a:spcBef>
                          <a:spcPts val="0"/>
                        </a:spcBef>
                        <a:spcAft>
                          <a:spcPts val="0"/>
                        </a:spcAft>
                        <a:buClrTx/>
                        <a:buSzTx/>
                        <a:buFontTx/>
                        <a:buNone/>
                        <a:tabLst/>
                        <a:defRPr/>
                      </a:pPr>
                      <a:r>
                        <a:rPr lang="es-MX" sz="1300" b="1" i="0" dirty="0" smtClean="0">
                          <a:solidFill>
                            <a:srgbClr val="000000"/>
                          </a:solidFill>
                          <a:effectLst/>
                          <a:latin typeface="Franklin Gothic Book" panose="020B0503020102020204" pitchFamily="34" charset="0"/>
                        </a:rPr>
                        <a:t>U.M.S.N.H.</a:t>
                      </a:r>
                      <a:endParaRPr lang="es-MX" sz="1300" b="0" i="0" dirty="0" smtClean="0">
                        <a:solidFill>
                          <a:srgbClr val="000000"/>
                        </a:solidFill>
                        <a:effectLst/>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b="0" i="0" dirty="0" smtClean="0">
                        <a:solidFill>
                          <a:srgbClr val="000000"/>
                        </a:solidFill>
                        <a:effectLst/>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b="0" i="0" dirty="0" smtClean="0">
                        <a:solidFill>
                          <a:srgbClr val="000000"/>
                        </a:solidFill>
                        <a:effectLst/>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b="0" i="0" dirty="0" smtClean="0">
                        <a:solidFill>
                          <a:srgbClr val="000000"/>
                        </a:solidFill>
                        <a:effectLst/>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b="0" i="0" dirty="0" smtClean="0">
                        <a:solidFill>
                          <a:srgbClr val="000000"/>
                        </a:solidFill>
                        <a:effectLst/>
                        <a:latin typeface="Franklin Gothic Book" panose="020B0503020102020204" pitchFamily="34" charset="0"/>
                      </a:endParaRPr>
                    </a:p>
                    <a:p>
                      <a:pPr algn="just"/>
                      <a:r>
                        <a:rPr lang="es-MX" sz="1300" b="1" i="0" dirty="0" smtClean="0">
                          <a:solidFill>
                            <a:srgbClr val="000000"/>
                          </a:solidFill>
                          <a:effectLst/>
                          <a:latin typeface="Franklin Gothic Book" panose="020B0503020102020204" pitchFamily="34" charset="0"/>
                        </a:rPr>
                        <a:t>TEMA:</a:t>
                      </a:r>
                      <a:r>
                        <a:rPr lang="es-MX" sz="1300" b="1" i="0" baseline="0" dirty="0" smtClean="0">
                          <a:solidFill>
                            <a:srgbClr val="000000"/>
                          </a:solidFill>
                          <a:effectLst/>
                          <a:latin typeface="Franklin Gothic Book" panose="020B0503020102020204" pitchFamily="34" charset="0"/>
                        </a:rPr>
                        <a:t> </a:t>
                      </a:r>
                    </a:p>
                    <a:p>
                      <a:pPr algn="just"/>
                      <a:r>
                        <a:rPr lang="es-MX" sz="1300" dirty="0" smtClean="0">
                          <a:latin typeface="Franklin Gothic Book" panose="020B0503020102020204" pitchFamily="34" charset="0"/>
                        </a:rPr>
                        <a:t>LOS</a:t>
                      </a:r>
                      <a:r>
                        <a:rPr lang="es-MX" sz="1300" baseline="0" dirty="0" smtClean="0">
                          <a:latin typeface="Franklin Gothic Book" panose="020B0503020102020204" pitchFamily="34" charset="0"/>
                        </a:rPr>
                        <a:t> CAMBIOS FÍSICOS Y SU IMPACTO EN LA SEXUALIDAD EN LO LARGO DE LA VIDA.</a:t>
                      </a:r>
                      <a:endParaRPr lang="es-MX" sz="1300" dirty="0" smtClean="0">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b="0" i="0" dirty="0" smtClean="0">
                        <a:solidFill>
                          <a:srgbClr val="000000"/>
                        </a:solidFill>
                        <a:effectLst/>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b="0" i="0" dirty="0" smtClean="0">
                        <a:solidFill>
                          <a:srgbClr val="000000"/>
                        </a:solidFill>
                        <a:effectLst/>
                        <a:latin typeface="Franklin Gothic Book" panose="020B05030201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sz="1300" b="0" i="0" dirty="0" smtClean="0">
                        <a:solidFill>
                          <a:srgbClr val="000000"/>
                        </a:solidFill>
                        <a:effectLst/>
                        <a:latin typeface="Franklin Gothic Book" panose="020B05030201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sz="1300" b="0" i="0" dirty="0" smtClean="0">
                        <a:solidFill>
                          <a:srgbClr val="000000"/>
                        </a:solidFill>
                        <a:effectLst/>
                        <a:latin typeface="Franklin Gothic Book" panose="020B05030201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sz="1300" dirty="0">
                        <a:latin typeface="Franklin Gothic Book" panose="020B0503020102020204" pitchFamily="34" charset="0"/>
                      </a:endParaRPr>
                    </a:p>
                  </a:txBody>
                  <a:tcPr>
                    <a:solidFill>
                      <a:schemeClr val="accent1">
                        <a:lumMod val="40000"/>
                        <a:lumOff val="60000"/>
                      </a:schemeClr>
                    </a:solidFill>
                  </a:tcPr>
                </a:tc>
                <a:tc>
                  <a:txBody>
                    <a:bodyPr/>
                    <a:lstStyle/>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SSA</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IMSS</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IMSS BIENESTAR</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ISSSTE</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psicoterapias especializadas</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CEDH</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CEAV</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IJUMICH</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FGE</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SECOEM</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MEXFAM</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DIF</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REDEFINE</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SIPINNA</a:t>
                      </a:r>
                    </a:p>
                    <a:p>
                      <a:endParaRPr lang="es-MX" sz="1300" dirty="0">
                        <a:latin typeface="Franklin Gothic Book" panose="020B0503020102020204" pitchFamily="34" charset="0"/>
                      </a:endParaRPr>
                    </a:p>
                  </a:txBody>
                  <a:tcPr>
                    <a:solidFill>
                      <a:schemeClr val="accent1">
                        <a:lumMod val="40000"/>
                        <a:lumOff val="60000"/>
                      </a:schemeClr>
                    </a:solidFill>
                  </a:tcPr>
                </a:tc>
                <a:tc>
                  <a:txBody>
                    <a:bodyPr/>
                    <a:lstStyle/>
                    <a:p>
                      <a:pPr marL="171450" indent="-171450">
                        <a:buFont typeface="Wingdings" panose="05000000000000000000" pitchFamily="2" charset="2"/>
                        <a:buChar char="ü"/>
                      </a:pPr>
                      <a:r>
                        <a:rPr lang="es-MX" sz="1300" dirty="0" smtClean="0">
                          <a:latin typeface="Franklin Gothic Book" panose="020B0503020102020204" pitchFamily="34" charset="0"/>
                        </a:rPr>
                        <a:t>MARTES 1 JULIO</a:t>
                      </a:r>
                    </a:p>
                  </a:txBody>
                  <a:tcPr>
                    <a:solidFill>
                      <a:schemeClr val="accent1">
                        <a:lumMod val="40000"/>
                        <a:lumOff val="60000"/>
                      </a:schemeClr>
                    </a:solidFill>
                  </a:tcPr>
                </a:tc>
                <a:tc>
                  <a:txBody>
                    <a:bodyPr/>
                    <a:lstStyle/>
                    <a:p>
                      <a:pPr marL="285750" indent="-285750">
                        <a:buFont typeface="Wingdings" panose="05000000000000000000" pitchFamily="2" charset="2"/>
                        <a:buChar char="ü"/>
                      </a:pPr>
                      <a:r>
                        <a:rPr lang="es-MX" sz="1300" dirty="0" smtClean="0">
                          <a:latin typeface="Franklin Gothic Book" panose="020B0503020102020204" pitchFamily="34" charset="0"/>
                        </a:rPr>
                        <a:t>CARACUARO/</a:t>
                      </a:r>
                      <a:r>
                        <a:rPr lang="es-MX" sz="1300" baseline="0" dirty="0" smtClean="0">
                          <a:latin typeface="Franklin Gothic Book" panose="020B0503020102020204" pitchFamily="34" charset="0"/>
                        </a:rPr>
                        <a:t> HUETAMO</a:t>
                      </a:r>
                      <a:endParaRPr lang="es-MX" sz="1300" dirty="0">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4062320351"/>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971434673"/>
              </p:ext>
            </p:extLst>
          </p:nvPr>
        </p:nvGraphicFramePr>
        <p:xfrm>
          <a:off x="778830" y="1210457"/>
          <a:ext cx="10567681" cy="335280"/>
        </p:xfrm>
        <a:graphic>
          <a:graphicData uri="http://schemas.openxmlformats.org/drawingml/2006/table">
            <a:tbl>
              <a:tblPr/>
              <a:tblGrid>
                <a:gridCol w="10567681">
                  <a:extLst>
                    <a:ext uri="{9D8B030D-6E8A-4147-A177-3AD203B41FA5}">
                      <a16:colId xmlns:a16="http://schemas.microsoft.com/office/drawing/2014/main" val="3836004219"/>
                    </a:ext>
                  </a:extLst>
                </a:gridCol>
              </a:tblGrid>
              <a:tr h="2432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b="1" kern="1200" dirty="0" smtClean="0">
                          <a:solidFill>
                            <a:schemeClr val="tx1"/>
                          </a:solidFill>
                          <a:effectLst/>
                          <a:latin typeface="Franklin Gothic Book" panose="020B0503020102020204" pitchFamily="34" charset="0"/>
                          <a:ea typeface="+mn-ea"/>
                          <a:cs typeface="+mn-cs"/>
                        </a:rPr>
                        <a:t>Primer componente: Educación inclusiva, integral, flexible y educación integral en sexualidad </a:t>
                      </a:r>
                      <a:endParaRPr lang="es-MX" sz="1600" b="1" dirty="0" smtClean="0">
                        <a:latin typeface="Franklin Gothic Book" panose="020B05030201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66FFFF"/>
                    </a:solidFill>
                  </a:tcPr>
                </a:tc>
                <a:extLst>
                  <a:ext uri="{0D108BD9-81ED-4DB2-BD59-A6C34878D82A}">
                    <a16:rowId xmlns:a16="http://schemas.microsoft.com/office/drawing/2014/main" val="3102817375"/>
                  </a:ext>
                </a:extLst>
              </a:tr>
            </a:tbl>
          </a:graphicData>
        </a:graphic>
      </p:graphicFrame>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9500" y="135172"/>
            <a:ext cx="1847011" cy="984651"/>
          </a:xfrm>
          <a:prstGeom prst="rect">
            <a:avLst/>
          </a:prstGeom>
        </p:spPr>
      </p:pic>
    </p:spTree>
    <p:extLst>
      <p:ext uri="{BB962C8B-B14F-4D97-AF65-F5344CB8AC3E}">
        <p14:creationId xmlns:p14="http://schemas.microsoft.com/office/powerpoint/2010/main" val="41575435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369" y="0"/>
            <a:ext cx="10515600" cy="1325563"/>
          </a:xfrm>
        </p:spPr>
        <p:txBody>
          <a:bodyPr/>
          <a:lstStyle/>
          <a:p>
            <a:r>
              <a:rPr lang="es-MX" sz="3600" b="1" dirty="0" smtClean="0">
                <a:latin typeface="Franklin Gothic Demi" panose="020B0703020102020204" pitchFamily="34" charset="0"/>
              </a:rPr>
              <a:t>Actividades por componentes</a:t>
            </a:r>
            <a:r>
              <a:rPr lang="es-MX" b="1" dirty="0" smtClean="0">
                <a:latin typeface="Franklin Gothic Demi" panose="020B0703020102020204" pitchFamily="34" charset="0"/>
              </a:rPr>
              <a:t>.</a:t>
            </a:r>
            <a:endParaRPr lang="es-MX" b="1" dirty="0">
              <a:latin typeface="Franklin Gothic Demi" panose="020B07030201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930524526"/>
              </p:ext>
            </p:extLst>
          </p:nvPr>
        </p:nvGraphicFramePr>
        <p:xfrm>
          <a:off x="838199" y="1592263"/>
          <a:ext cx="10637939" cy="5045568"/>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4022340449"/>
                    </a:ext>
                  </a:extLst>
                </a:gridCol>
                <a:gridCol w="2103120">
                  <a:extLst>
                    <a:ext uri="{9D8B030D-6E8A-4147-A177-3AD203B41FA5}">
                      <a16:colId xmlns:a16="http://schemas.microsoft.com/office/drawing/2014/main" val="2461768407"/>
                    </a:ext>
                  </a:extLst>
                </a:gridCol>
                <a:gridCol w="2103120">
                  <a:extLst>
                    <a:ext uri="{9D8B030D-6E8A-4147-A177-3AD203B41FA5}">
                      <a16:colId xmlns:a16="http://schemas.microsoft.com/office/drawing/2014/main" val="881835935"/>
                    </a:ext>
                  </a:extLst>
                </a:gridCol>
                <a:gridCol w="2103120">
                  <a:extLst>
                    <a:ext uri="{9D8B030D-6E8A-4147-A177-3AD203B41FA5}">
                      <a16:colId xmlns:a16="http://schemas.microsoft.com/office/drawing/2014/main" val="993038387"/>
                    </a:ext>
                  </a:extLst>
                </a:gridCol>
                <a:gridCol w="2225459">
                  <a:extLst>
                    <a:ext uri="{9D8B030D-6E8A-4147-A177-3AD203B41FA5}">
                      <a16:colId xmlns:a16="http://schemas.microsoft.com/office/drawing/2014/main" val="3142035446"/>
                    </a:ext>
                  </a:extLst>
                </a:gridCol>
              </a:tblGrid>
              <a:tr h="712611">
                <a:tc>
                  <a:txBody>
                    <a:bodyPr/>
                    <a:lstStyle/>
                    <a:p>
                      <a:r>
                        <a:rPr lang="es-MX" sz="1300" dirty="0" smtClean="0">
                          <a:solidFill>
                            <a:schemeClr val="tx1"/>
                          </a:solidFill>
                          <a:latin typeface="Franklin Gothic Book" panose="020B0503020102020204" pitchFamily="34" charset="0"/>
                        </a:rPr>
                        <a:t>SEGUNDA</a:t>
                      </a:r>
                      <a:r>
                        <a:rPr lang="es-MX" sz="1300" baseline="0" dirty="0" smtClean="0">
                          <a:solidFill>
                            <a:schemeClr val="tx1"/>
                          </a:solidFill>
                          <a:latin typeface="Franklin Gothic Book" panose="020B0503020102020204" pitchFamily="34" charset="0"/>
                        </a:rPr>
                        <a:t> FASE DE LA ESTRATEGIA NACIONAL PARA LA PREVENCIÓN DEL EMBARAZO ADOLESCENTE.</a:t>
                      </a:r>
                      <a:endParaRPr lang="es-MX" sz="1300" dirty="0">
                        <a:solidFill>
                          <a:schemeClr val="tx1"/>
                        </a:solidFill>
                        <a:latin typeface="Franklin Gothic Book" panose="020B0503020102020204" pitchFamily="34" charset="0"/>
                      </a:endParaRPr>
                    </a:p>
                  </a:txBody>
                  <a:tcPr>
                    <a:solidFill>
                      <a:schemeClr val="accent1">
                        <a:lumMod val="40000"/>
                        <a:lumOff val="60000"/>
                      </a:schemeClr>
                    </a:solidFill>
                  </a:tcPr>
                </a:tc>
                <a:tc>
                  <a:txBody>
                    <a:bodyPr/>
                    <a:lstStyle/>
                    <a:p>
                      <a:r>
                        <a:rPr lang="es-MX" sz="1300" dirty="0" smtClean="0">
                          <a:solidFill>
                            <a:schemeClr val="tx1"/>
                          </a:solidFill>
                          <a:latin typeface="Franklin Gothic Book" panose="020B0503020102020204" pitchFamily="34" charset="0"/>
                        </a:rPr>
                        <a:t>ACTIVIDAD GEPEA.</a:t>
                      </a:r>
                      <a:endParaRPr lang="es-MX" sz="1300" dirty="0">
                        <a:solidFill>
                          <a:schemeClr val="tx1"/>
                        </a:solidFill>
                        <a:latin typeface="Franklin Gothic Book" panose="020B0503020102020204" pitchFamily="34" charset="0"/>
                      </a:endParaRPr>
                    </a:p>
                  </a:txBody>
                  <a:tcPr>
                    <a:solidFill>
                      <a:schemeClr val="accent1">
                        <a:lumMod val="40000"/>
                        <a:lumOff val="60000"/>
                      </a:schemeClr>
                    </a:solidFill>
                  </a:tcPr>
                </a:tc>
                <a:tc>
                  <a:txBody>
                    <a:bodyPr/>
                    <a:lstStyle/>
                    <a:p>
                      <a:r>
                        <a:rPr lang="es-MX" sz="1300" dirty="0" smtClean="0">
                          <a:solidFill>
                            <a:schemeClr val="tx1"/>
                          </a:solidFill>
                          <a:latin typeface="Franklin Gothic Book" panose="020B0503020102020204" pitchFamily="34" charset="0"/>
                        </a:rPr>
                        <a:t>INSTANCIAS</a:t>
                      </a:r>
                      <a:r>
                        <a:rPr lang="es-MX" sz="1300" baseline="0" dirty="0" smtClean="0">
                          <a:solidFill>
                            <a:schemeClr val="tx1"/>
                          </a:solidFill>
                          <a:latin typeface="Franklin Gothic Book" panose="020B0503020102020204" pitchFamily="34" charset="0"/>
                        </a:rPr>
                        <a:t> PARTICIPANTES</a:t>
                      </a:r>
                    </a:p>
                    <a:p>
                      <a:endParaRPr lang="es-MX" sz="1300" dirty="0">
                        <a:solidFill>
                          <a:schemeClr val="tx1"/>
                        </a:solidFill>
                        <a:latin typeface="Franklin Gothic Book" panose="020B0503020102020204" pitchFamily="34" charset="0"/>
                      </a:endParaRPr>
                    </a:p>
                  </a:txBody>
                  <a:tcPr>
                    <a:solidFill>
                      <a:schemeClr val="accent1">
                        <a:lumMod val="40000"/>
                        <a:lumOff val="60000"/>
                      </a:schemeClr>
                    </a:solidFill>
                  </a:tcPr>
                </a:tc>
                <a:tc>
                  <a:txBody>
                    <a:bodyPr/>
                    <a:lstStyle/>
                    <a:p>
                      <a:r>
                        <a:rPr lang="es-MX" sz="1300" dirty="0" smtClean="0">
                          <a:solidFill>
                            <a:schemeClr val="tx1"/>
                          </a:solidFill>
                          <a:latin typeface="Franklin Gothic Book" panose="020B0503020102020204" pitchFamily="34" charset="0"/>
                        </a:rPr>
                        <a:t>TEMPORALIDAD</a:t>
                      </a:r>
                    </a:p>
                    <a:p>
                      <a:endParaRPr lang="es-MX" sz="1300" dirty="0">
                        <a:solidFill>
                          <a:schemeClr val="tx1"/>
                        </a:solidFill>
                        <a:latin typeface="Franklin Gothic Book" panose="020B0503020102020204" pitchFamily="34" charset="0"/>
                      </a:endParaRPr>
                    </a:p>
                  </a:txBody>
                  <a:tcPr>
                    <a:solidFill>
                      <a:schemeClr val="accent1">
                        <a:lumMod val="40000"/>
                        <a:lumOff val="60000"/>
                      </a:schemeClr>
                    </a:solidFill>
                  </a:tcPr>
                </a:tc>
                <a:tc>
                  <a:txBody>
                    <a:bodyPr/>
                    <a:lstStyle/>
                    <a:p>
                      <a:r>
                        <a:rPr lang="es-MX" sz="1300" dirty="0" smtClean="0">
                          <a:solidFill>
                            <a:schemeClr val="tx1"/>
                          </a:solidFill>
                          <a:latin typeface="Franklin Gothic Book" panose="020B0503020102020204" pitchFamily="34" charset="0"/>
                        </a:rPr>
                        <a:t>ENFOQUE</a:t>
                      </a:r>
                      <a:r>
                        <a:rPr lang="es-MX" sz="1300" baseline="0" dirty="0" smtClean="0">
                          <a:solidFill>
                            <a:schemeClr val="tx1"/>
                          </a:solidFill>
                          <a:latin typeface="Franklin Gothic Book" panose="020B0503020102020204" pitchFamily="34" charset="0"/>
                        </a:rPr>
                        <a:t> DE TERRITORIALIZACIÓN  (MUNICIPIO, COLONIA, ETC.)</a:t>
                      </a:r>
                      <a:endParaRPr lang="es-MX" sz="1300" dirty="0">
                        <a:solidFill>
                          <a:schemeClr val="tx1"/>
                        </a:solidFill>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3871405466"/>
                  </a:ext>
                </a:extLst>
              </a:tr>
              <a:tr h="416164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300" kern="1200" dirty="0" smtClean="0">
                          <a:solidFill>
                            <a:schemeClr val="tx1"/>
                          </a:solidFill>
                          <a:effectLst/>
                          <a:latin typeface="Franklin Gothic Book" panose="020B0503020102020204" pitchFamily="34" charset="0"/>
                          <a:ea typeface="+mn-ea"/>
                          <a:cs typeface="+mn-cs"/>
                        </a:rPr>
                        <a:t>Brindar a niñas, niños y adolescentes herramientas, conocimientos, habilidades, actitudes y valores que los empoderen para cuidar su salud, asegurar su bienestar y dignidad; y desarrollar relaciones sociales y sexuales respetuosas; para considerar cómo sus elecciones afectan su propio bienestar y el de los demás; y para entender y proteger sus derechos a lo largo de la vida.</a:t>
                      </a:r>
                      <a:endParaRPr lang="es-MX" sz="1300" dirty="0" smtClean="0">
                        <a:solidFill>
                          <a:schemeClr val="tx1"/>
                        </a:solidFill>
                        <a:latin typeface="Franklin Gothic Book" panose="020B0503020102020204" pitchFamily="34" charset="0"/>
                      </a:endParaRPr>
                    </a:p>
                    <a:p>
                      <a:endParaRPr lang="es-MX" sz="1300" dirty="0" smtClean="0">
                        <a:latin typeface="Franklin Gothic Book" panose="020B0503020102020204" pitchFamily="34" charset="0"/>
                      </a:endParaRPr>
                    </a:p>
                  </a:txBody>
                  <a:tcP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b="0" i="0" dirty="0" smtClean="0">
                        <a:solidFill>
                          <a:srgbClr val="000000"/>
                        </a:solidFill>
                        <a:effectLst/>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300" b="1" i="0" dirty="0" smtClean="0">
                          <a:solidFill>
                            <a:srgbClr val="000000"/>
                          </a:solidFill>
                          <a:effectLst/>
                          <a:latin typeface="Franklin Gothic Book" panose="020B0503020102020204" pitchFamily="34" charset="0"/>
                        </a:rPr>
                        <a:t>“FORO REGIONAL”</a:t>
                      </a:r>
                    </a:p>
                    <a:p>
                      <a:pPr marL="0" marR="0" indent="0" algn="just" defTabSz="914400" rtl="0" eaLnBrk="1" fontAlgn="auto" latinLnBrk="0" hangingPunct="1">
                        <a:lnSpc>
                          <a:spcPct val="100000"/>
                        </a:lnSpc>
                        <a:spcBef>
                          <a:spcPts val="0"/>
                        </a:spcBef>
                        <a:spcAft>
                          <a:spcPts val="0"/>
                        </a:spcAft>
                        <a:buClrTx/>
                        <a:buSzTx/>
                        <a:buFontTx/>
                        <a:buNone/>
                        <a:tabLst/>
                        <a:defRPr/>
                      </a:pPr>
                      <a:r>
                        <a:rPr lang="es-MX" sz="1300" b="0" i="0" dirty="0" smtClean="0">
                          <a:solidFill>
                            <a:srgbClr val="000000"/>
                          </a:solidFill>
                          <a:effectLst/>
                          <a:latin typeface="Franklin Gothic Book" panose="020B0503020102020204" pitchFamily="34" charset="0"/>
                        </a:rPr>
                        <a:t>-  DOCENTES Y PERSONAL ADMINISTRATIVO.</a:t>
                      </a: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b="0" i="0" dirty="0" smtClean="0">
                        <a:solidFill>
                          <a:srgbClr val="000000"/>
                        </a:solidFill>
                        <a:effectLst/>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b="0" i="0" dirty="0" smtClean="0">
                        <a:solidFill>
                          <a:srgbClr val="000000"/>
                        </a:solidFill>
                        <a:effectLst/>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300" b="1" i="0" dirty="0" smtClean="0">
                          <a:solidFill>
                            <a:srgbClr val="000000"/>
                          </a:solidFill>
                          <a:effectLst/>
                          <a:latin typeface="Franklin Gothic Book" panose="020B0503020102020204" pitchFamily="34" charset="0"/>
                        </a:rPr>
                        <a:t>TEMA:</a:t>
                      </a:r>
                    </a:p>
                    <a:p>
                      <a:pPr marL="0" marR="0" indent="0" algn="just" defTabSz="914400" rtl="0" eaLnBrk="1" fontAlgn="auto" latinLnBrk="0" hangingPunct="1">
                        <a:lnSpc>
                          <a:spcPct val="100000"/>
                        </a:lnSpc>
                        <a:spcBef>
                          <a:spcPts val="0"/>
                        </a:spcBef>
                        <a:spcAft>
                          <a:spcPts val="0"/>
                        </a:spcAft>
                        <a:buClrTx/>
                        <a:buSzTx/>
                        <a:buFontTx/>
                        <a:buNone/>
                        <a:tabLst/>
                        <a:defRPr/>
                      </a:pPr>
                      <a:r>
                        <a:rPr lang="es-MX" sz="1300" dirty="0" smtClean="0">
                          <a:latin typeface="Franklin Gothic Book" panose="020B0503020102020204" pitchFamily="34" charset="0"/>
                        </a:rPr>
                        <a:t>SALUD MENSTRUAL </a:t>
                      </a:r>
                      <a:endParaRPr lang="es-MX" sz="1300" dirty="0">
                        <a:latin typeface="Franklin Gothic Book" panose="020B0503020102020204" pitchFamily="34" charset="0"/>
                      </a:endParaRPr>
                    </a:p>
                  </a:txBody>
                  <a:tcPr>
                    <a:solidFill>
                      <a:schemeClr val="accent1">
                        <a:lumMod val="40000"/>
                        <a:lumOff val="60000"/>
                      </a:schemeClr>
                    </a:solidFill>
                  </a:tcPr>
                </a:tc>
                <a:tc>
                  <a:txBody>
                    <a:bodyPr/>
                    <a:lstStyle/>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SSA</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IMSS</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IMSS BIENESTAR</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ISSSTE</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psicoterapias especializadas</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CEDH</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CEAV</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IJUMICH</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FGE</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SECOEM</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MEXFAM</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DIF</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REDEFINE</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SIPINNA</a:t>
                      </a:r>
                    </a:p>
                    <a:p>
                      <a:pPr marL="171450" indent="-171450">
                        <a:buFont typeface="Wingdings" panose="05000000000000000000" pitchFamily="2" charset="2"/>
                        <a:buChar char="q"/>
                      </a:pPr>
                      <a:endParaRPr lang="es-MX" sz="1300" dirty="0" smtClean="0">
                        <a:latin typeface="Franklin Gothic Book" panose="020B0503020102020204" pitchFamily="34" charset="0"/>
                      </a:endParaRPr>
                    </a:p>
                  </a:txBody>
                  <a:tcPr>
                    <a:solidFill>
                      <a:schemeClr val="accent1">
                        <a:lumMod val="40000"/>
                        <a:lumOff val="60000"/>
                      </a:schemeClr>
                    </a:solidFill>
                  </a:tcPr>
                </a:tc>
                <a:tc>
                  <a:txBody>
                    <a:bodyPr/>
                    <a:lstStyle/>
                    <a:p>
                      <a:pPr marL="171450" indent="-171450">
                        <a:buFont typeface="Wingdings" panose="05000000000000000000" pitchFamily="2" charset="2"/>
                        <a:buChar char="ü"/>
                      </a:pPr>
                      <a:r>
                        <a:rPr lang="es-MX" sz="1300" dirty="0" smtClean="0">
                          <a:latin typeface="Franklin Gothic Book" panose="020B0503020102020204" pitchFamily="34" charset="0"/>
                        </a:rPr>
                        <a:t>MARTES 2</a:t>
                      </a:r>
                      <a:r>
                        <a:rPr lang="es-MX" sz="1300" baseline="0" dirty="0" smtClean="0">
                          <a:latin typeface="Franklin Gothic Book" panose="020B0503020102020204" pitchFamily="34" charset="0"/>
                        </a:rPr>
                        <a:t> DE SEPTIEMBRE </a:t>
                      </a:r>
                      <a:endParaRPr lang="es-MX" sz="1300" dirty="0">
                        <a:latin typeface="Franklin Gothic Book" panose="020B0503020102020204" pitchFamily="34" charset="0"/>
                      </a:endParaRPr>
                    </a:p>
                  </a:txBody>
                  <a:tcPr>
                    <a:solidFill>
                      <a:schemeClr val="accent1">
                        <a:lumMod val="40000"/>
                        <a:lumOff val="60000"/>
                      </a:schemeClr>
                    </a:solidFill>
                  </a:tcPr>
                </a:tc>
                <a:tc>
                  <a:txBody>
                    <a:bodyPr/>
                    <a:lstStyle/>
                    <a:p>
                      <a:pPr marL="285750" indent="-285750">
                        <a:buFont typeface="Wingdings" panose="05000000000000000000" pitchFamily="2" charset="2"/>
                        <a:buChar char="ü"/>
                      </a:pPr>
                      <a:r>
                        <a:rPr lang="es-MX" sz="1300" dirty="0" smtClean="0">
                          <a:latin typeface="Franklin Gothic Book" panose="020B0503020102020204" pitchFamily="34" charset="0"/>
                        </a:rPr>
                        <a:t>SAHUAYO/</a:t>
                      </a:r>
                      <a:r>
                        <a:rPr lang="es-MX" sz="1300" baseline="0" dirty="0" smtClean="0">
                          <a:latin typeface="Franklin Gothic Book" panose="020B0503020102020204" pitchFamily="34" charset="0"/>
                        </a:rPr>
                        <a:t> JIQUILPAN</a:t>
                      </a:r>
                      <a:endParaRPr lang="es-MX" sz="1300" dirty="0" smtClean="0">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4062320351"/>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735929701"/>
              </p:ext>
            </p:extLst>
          </p:nvPr>
        </p:nvGraphicFramePr>
        <p:xfrm>
          <a:off x="838199" y="1275347"/>
          <a:ext cx="10628851" cy="335280"/>
        </p:xfrm>
        <a:graphic>
          <a:graphicData uri="http://schemas.openxmlformats.org/drawingml/2006/table">
            <a:tbl>
              <a:tblPr/>
              <a:tblGrid>
                <a:gridCol w="10628851">
                  <a:extLst>
                    <a:ext uri="{9D8B030D-6E8A-4147-A177-3AD203B41FA5}">
                      <a16:colId xmlns:a16="http://schemas.microsoft.com/office/drawing/2014/main" val="3836004219"/>
                    </a:ext>
                  </a:extLst>
                </a:gridCol>
              </a:tblGrid>
              <a:tr h="2432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b="0" kern="1200" dirty="0" smtClean="0">
                          <a:solidFill>
                            <a:schemeClr val="tx1"/>
                          </a:solidFill>
                          <a:effectLst/>
                          <a:latin typeface="Franklin Gothic Book" panose="020B0503020102020204" pitchFamily="34" charset="0"/>
                          <a:ea typeface="+mn-ea"/>
                          <a:cs typeface="+mn-cs"/>
                        </a:rPr>
                        <a:t>Primer componente: Educación inclusiva, integral, flexible y educación integral en sexualidad </a:t>
                      </a:r>
                      <a:endParaRPr lang="es-MX" sz="1600" b="0" dirty="0" smtClean="0">
                        <a:latin typeface="Franklin Gothic Book" panose="020B05030201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66FFFF"/>
                    </a:solidFill>
                  </a:tcPr>
                </a:tc>
                <a:extLst>
                  <a:ext uri="{0D108BD9-81ED-4DB2-BD59-A6C34878D82A}">
                    <a16:rowId xmlns:a16="http://schemas.microsoft.com/office/drawing/2014/main" val="3102817375"/>
                  </a:ext>
                </a:extLst>
              </a:tr>
            </a:tbl>
          </a:graphicData>
        </a:graphic>
      </p:graphicFrame>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9500" y="135172"/>
            <a:ext cx="1847011" cy="984651"/>
          </a:xfrm>
          <a:prstGeom prst="rect">
            <a:avLst/>
          </a:prstGeom>
        </p:spPr>
      </p:pic>
    </p:spTree>
    <p:extLst>
      <p:ext uri="{BB962C8B-B14F-4D97-AF65-F5344CB8AC3E}">
        <p14:creationId xmlns:p14="http://schemas.microsoft.com/office/powerpoint/2010/main" val="28672685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7555" y="314632"/>
            <a:ext cx="9372858" cy="1010931"/>
          </a:xfrm>
        </p:spPr>
        <p:txBody>
          <a:bodyPr>
            <a:normAutofit/>
          </a:bodyPr>
          <a:lstStyle/>
          <a:p>
            <a:r>
              <a:rPr lang="es-MX" sz="3600" b="1" dirty="0" smtClean="0">
                <a:latin typeface="Franklin Gothic Demi" panose="020B0703020102020204" pitchFamily="34" charset="0"/>
              </a:rPr>
              <a:t>Actividades por componentes.</a:t>
            </a:r>
            <a:endParaRPr lang="es-MX" sz="3600" b="1" dirty="0">
              <a:latin typeface="Franklin Gothic Demi" panose="020B07030201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63654026"/>
              </p:ext>
            </p:extLst>
          </p:nvPr>
        </p:nvGraphicFramePr>
        <p:xfrm>
          <a:off x="469232" y="1462723"/>
          <a:ext cx="11006907" cy="5329257"/>
        </p:xfrm>
        <a:graphic>
          <a:graphicData uri="http://schemas.openxmlformats.org/drawingml/2006/table">
            <a:tbl>
              <a:tblPr firstRow="1" bandRow="1">
                <a:tableStyleId>{5C22544A-7EE6-4342-B048-85BDC9FD1C3A}</a:tableStyleId>
              </a:tblPr>
              <a:tblGrid>
                <a:gridCol w="2176065">
                  <a:extLst>
                    <a:ext uri="{9D8B030D-6E8A-4147-A177-3AD203B41FA5}">
                      <a16:colId xmlns:a16="http://schemas.microsoft.com/office/drawing/2014/main" val="4022340449"/>
                    </a:ext>
                  </a:extLst>
                </a:gridCol>
                <a:gridCol w="2176065">
                  <a:extLst>
                    <a:ext uri="{9D8B030D-6E8A-4147-A177-3AD203B41FA5}">
                      <a16:colId xmlns:a16="http://schemas.microsoft.com/office/drawing/2014/main" val="2461768407"/>
                    </a:ext>
                  </a:extLst>
                </a:gridCol>
                <a:gridCol w="2176065">
                  <a:extLst>
                    <a:ext uri="{9D8B030D-6E8A-4147-A177-3AD203B41FA5}">
                      <a16:colId xmlns:a16="http://schemas.microsoft.com/office/drawing/2014/main" val="881835935"/>
                    </a:ext>
                  </a:extLst>
                </a:gridCol>
                <a:gridCol w="2176065">
                  <a:extLst>
                    <a:ext uri="{9D8B030D-6E8A-4147-A177-3AD203B41FA5}">
                      <a16:colId xmlns:a16="http://schemas.microsoft.com/office/drawing/2014/main" val="993038387"/>
                    </a:ext>
                  </a:extLst>
                </a:gridCol>
                <a:gridCol w="2302647">
                  <a:extLst>
                    <a:ext uri="{9D8B030D-6E8A-4147-A177-3AD203B41FA5}">
                      <a16:colId xmlns:a16="http://schemas.microsoft.com/office/drawing/2014/main" val="3142035446"/>
                    </a:ext>
                  </a:extLst>
                </a:gridCol>
              </a:tblGrid>
              <a:tr h="761188">
                <a:tc>
                  <a:txBody>
                    <a:bodyPr/>
                    <a:lstStyle/>
                    <a:p>
                      <a:pPr algn="ctr"/>
                      <a:r>
                        <a:rPr lang="es-MX" sz="1300" dirty="0" smtClean="0">
                          <a:solidFill>
                            <a:schemeClr val="tx1"/>
                          </a:solidFill>
                          <a:latin typeface="Franklin Gothic Book" panose="020B0503020102020204" pitchFamily="34" charset="0"/>
                        </a:rPr>
                        <a:t>SEGUNDA</a:t>
                      </a:r>
                      <a:r>
                        <a:rPr lang="es-MX" sz="1300" baseline="0" dirty="0" smtClean="0">
                          <a:solidFill>
                            <a:schemeClr val="tx1"/>
                          </a:solidFill>
                          <a:latin typeface="Franklin Gothic Book" panose="020B0503020102020204" pitchFamily="34" charset="0"/>
                        </a:rPr>
                        <a:t> FASE DE LA ESTRATEGIA NACIONAL PARA LA PREVENCIÓN DEL EMBARAZO ADOLESCENTE.</a:t>
                      </a:r>
                      <a:endParaRPr lang="es-MX" sz="1300" dirty="0">
                        <a:solidFill>
                          <a:schemeClr val="tx1"/>
                        </a:solidFill>
                        <a:latin typeface="Franklin Gothic Book" panose="020B0503020102020204" pitchFamily="34" charset="0"/>
                      </a:endParaRPr>
                    </a:p>
                  </a:txBody>
                  <a:tcPr>
                    <a:solidFill>
                      <a:schemeClr val="accent4">
                        <a:lumMod val="60000"/>
                        <a:lumOff val="40000"/>
                      </a:schemeClr>
                    </a:solidFill>
                  </a:tcPr>
                </a:tc>
                <a:tc>
                  <a:txBody>
                    <a:bodyPr/>
                    <a:lstStyle/>
                    <a:p>
                      <a:pPr algn="ctr"/>
                      <a:r>
                        <a:rPr lang="es-MX" sz="1300" dirty="0" smtClean="0">
                          <a:solidFill>
                            <a:schemeClr val="tx1"/>
                          </a:solidFill>
                          <a:latin typeface="Franklin Gothic Book" panose="020B0503020102020204" pitchFamily="34" charset="0"/>
                        </a:rPr>
                        <a:t>ACTIVIDAD GEPEA.</a:t>
                      </a:r>
                      <a:endParaRPr lang="es-MX" sz="1300" dirty="0">
                        <a:solidFill>
                          <a:schemeClr val="tx1"/>
                        </a:solidFill>
                        <a:latin typeface="Franklin Gothic Book" panose="020B0503020102020204" pitchFamily="34" charset="0"/>
                      </a:endParaRPr>
                    </a:p>
                  </a:txBody>
                  <a:tcPr>
                    <a:solidFill>
                      <a:schemeClr val="accent4">
                        <a:lumMod val="60000"/>
                        <a:lumOff val="40000"/>
                      </a:schemeClr>
                    </a:solidFill>
                  </a:tcPr>
                </a:tc>
                <a:tc>
                  <a:txBody>
                    <a:bodyPr/>
                    <a:lstStyle/>
                    <a:p>
                      <a:pPr algn="ctr"/>
                      <a:r>
                        <a:rPr lang="es-MX" sz="1300" dirty="0" smtClean="0">
                          <a:solidFill>
                            <a:schemeClr val="tx1"/>
                          </a:solidFill>
                          <a:latin typeface="Franklin Gothic Book" panose="020B0503020102020204" pitchFamily="34" charset="0"/>
                        </a:rPr>
                        <a:t>INSTANCIAS</a:t>
                      </a:r>
                      <a:r>
                        <a:rPr lang="es-MX" sz="1300" baseline="0" dirty="0" smtClean="0">
                          <a:solidFill>
                            <a:schemeClr val="tx1"/>
                          </a:solidFill>
                          <a:latin typeface="Franklin Gothic Book" panose="020B0503020102020204" pitchFamily="34" charset="0"/>
                        </a:rPr>
                        <a:t> PARTICIPANTES</a:t>
                      </a:r>
                    </a:p>
                    <a:p>
                      <a:pPr algn="ctr"/>
                      <a:endParaRPr lang="es-MX" sz="1300" dirty="0">
                        <a:solidFill>
                          <a:schemeClr val="tx1"/>
                        </a:solidFill>
                        <a:latin typeface="Franklin Gothic Book" panose="020B0503020102020204" pitchFamily="34" charset="0"/>
                      </a:endParaRPr>
                    </a:p>
                  </a:txBody>
                  <a:tcPr>
                    <a:solidFill>
                      <a:schemeClr val="accent4">
                        <a:lumMod val="60000"/>
                        <a:lumOff val="40000"/>
                      </a:schemeClr>
                    </a:solidFill>
                  </a:tcPr>
                </a:tc>
                <a:tc>
                  <a:txBody>
                    <a:bodyPr/>
                    <a:lstStyle/>
                    <a:p>
                      <a:pPr algn="ctr"/>
                      <a:r>
                        <a:rPr lang="es-MX" sz="1300" dirty="0" smtClean="0">
                          <a:solidFill>
                            <a:schemeClr val="tx1"/>
                          </a:solidFill>
                          <a:latin typeface="Franklin Gothic Book" panose="020B0503020102020204" pitchFamily="34" charset="0"/>
                        </a:rPr>
                        <a:t>TEMPORALIDAD</a:t>
                      </a:r>
                    </a:p>
                    <a:p>
                      <a:pPr algn="ctr"/>
                      <a:endParaRPr lang="es-MX" sz="1300" dirty="0">
                        <a:solidFill>
                          <a:schemeClr val="tx1"/>
                        </a:solidFill>
                        <a:latin typeface="Franklin Gothic Book" panose="020B0503020102020204" pitchFamily="34" charset="0"/>
                      </a:endParaRPr>
                    </a:p>
                  </a:txBody>
                  <a:tcPr>
                    <a:solidFill>
                      <a:schemeClr val="accent4">
                        <a:lumMod val="60000"/>
                        <a:lumOff val="40000"/>
                      </a:schemeClr>
                    </a:solidFill>
                  </a:tcPr>
                </a:tc>
                <a:tc>
                  <a:txBody>
                    <a:bodyPr/>
                    <a:lstStyle/>
                    <a:p>
                      <a:pPr algn="ctr"/>
                      <a:r>
                        <a:rPr lang="es-MX" sz="1300" dirty="0" smtClean="0">
                          <a:solidFill>
                            <a:schemeClr val="tx1"/>
                          </a:solidFill>
                          <a:latin typeface="Franklin Gothic Book" panose="020B0503020102020204" pitchFamily="34" charset="0"/>
                        </a:rPr>
                        <a:t>ENFOQUE</a:t>
                      </a:r>
                      <a:r>
                        <a:rPr lang="es-MX" sz="1300" baseline="0" dirty="0" smtClean="0">
                          <a:solidFill>
                            <a:schemeClr val="tx1"/>
                          </a:solidFill>
                          <a:latin typeface="Franklin Gothic Book" panose="020B0503020102020204" pitchFamily="34" charset="0"/>
                        </a:rPr>
                        <a:t> DE TERRITORIALIZACIÓN  (MUNICIPIO, COLONIA, ETC.)</a:t>
                      </a:r>
                      <a:endParaRPr lang="es-MX" sz="1300" dirty="0">
                        <a:solidFill>
                          <a:schemeClr val="tx1"/>
                        </a:solidFill>
                        <a:latin typeface="Franklin Gothic Book" panose="020B0503020102020204" pitchFamily="34" charset="0"/>
                      </a:endParaRPr>
                    </a:p>
                  </a:txBody>
                  <a:tcPr>
                    <a:solidFill>
                      <a:schemeClr val="accent4">
                        <a:lumMod val="60000"/>
                        <a:lumOff val="40000"/>
                      </a:schemeClr>
                    </a:solidFill>
                  </a:tcPr>
                </a:tc>
                <a:extLst>
                  <a:ext uri="{0D108BD9-81ED-4DB2-BD59-A6C34878D82A}">
                    <a16:rowId xmlns:a16="http://schemas.microsoft.com/office/drawing/2014/main" val="3871405466"/>
                  </a:ext>
                </a:extLst>
              </a:tr>
              <a:tr h="44453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300" b="1" i="0" dirty="0" smtClean="0">
                          <a:solidFill>
                            <a:srgbClr val="000000"/>
                          </a:solidFill>
                          <a:effectLst/>
                          <a:latin typeface="Franklin Gothic Book" panose="020B0503020102020204" pitchFamily="34" charset="0"/>
                        </a:rPr>
                        <a:t>“FORO REGIONAL INDIGENA”</a:t>
                      </a:r>
                    </a:p>
                    <a:p>
                      <a:pPr marL="0" marR="0" indent="0" algn="l" defTabSz="914400" rtl="0" eaLnBrk="1" fontAlgn="auto" latinLnBrk="0" hangingPunct="1">
                        <a:lnSpc>
                          <a:spcPct val="100000"/>
                        </a:lnSpc>
                        <a:spcBef>
                          <a:spcPts val="0"/>
                        </a:spcBef>
                        <a:spcAft>
                          <a:spcPts val="0"/>
                        </a:spcAft>
                        <a:buClrTx/>
                        <a:buSzTx/>
                        <a:buFontTx/>
                        <a:buNone/>
                        <a:tabLst/>
                        <a:defRPr/>
                      </a:pPr>
                      <a:endParaRPr lang="es-MX" sz="1300" b="0" i="0" dirty="0" smtClean="0">
                        <a:solidFill>
                          <a:srgbClr val="000000"/>
                        </a:solidFill>
                        <a:effectLst/>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300" b="0" i="0" kern="1200" dirty="0" smtClean="0">
                          <a:solidFill>
                            <a:schemeClr val="dk1"/>
                          </a:solidFill>
                          <a:effectLst/>
                          <a:latin typeface="Franklin Gothic Book" panose="020B0503020102020204" pitchFamily="34" charset="0"/>
                          <a:ea typeface="+mn-ea"/>
                          <a:cs typeface="+mn-cs"/>
                        </a:rPr>
                        <a:t>Identificar y visibilizar las diversas problemáticas que enfrentan, como la violencia de género, la discriminación, el acceso a la educación y la salud, así como la defensa de sus derechos</a:t>
                      </a:r>
                      <a:r>
                        <a:rPr lang="es-MX" sz="1300" b="0" i="0" kern="1200" baseline="0" dirty="0" smtClean="0">
                          <a:solidFill>
                            <a:schemeClr val="dk1"/>
                          </a:solidFill>
                          <a:effectLst/>
                          <a:latin typeface="Franklin Gothic Book" panose="020B0503020102020204" pitchFamily="34" charset="0"/>
                          <a:ea typeface="+mn-ea"/>
                          <a:cs typeface="+mn-cs"/>
                        </a:rPr>
                        <a:t> sexuales.</a:t>
                      </a:r>
                      <a:endParaRPr lang="es-MX" sz="1300" dirty="0">
                        <a:latin typeface="Franklin Gothic Book" panose="020B0503020102020204" pitchFamily="34" charset="0"/>
                      </a:endParaRPr>
                    </a:p>
                  </a:txBody>
                  <a:tcPr>
                    <a:solidFill>
                      <a:schemeClr val="accent4">
                        <a:lumMod val="60000"/>
                        <a:lumOff val="40000"/>
                      </a:schemeClr>
                    </a:solidFill>
                  </a:tcPr>
                </a:tc>
                <a:tc>
                  <a:txBody>
                    <a:bodyPr/>
                    <a:lstStyle/>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SSA</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IMSS</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IMSS BIENESTAR</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ISSSTE</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psicoterapias especializadas</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CEDH</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CEAV</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IJUMICH</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FGE</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SECOEM</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MEXFAM</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DIF</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REDEFINE</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SIPINNA</a:t>
                      </a:r>
                    </a:p>
                    <a:p>
                      <a:pPr marL="171450" indent="-171450">
                        <a:buFont typeface="Wingdings" panose="05000000000000000000" pitchFamily="2" charset="2"/>
                        <a:buChar char="q"/>
                      </a:pPr>
                      <a:endParaRPr lang="es-MX" sz="1300" dirty="0" smtClean="0">
                        <a:latin typeface="Franklin Gothic Book" panose="020B0503020102020204" pitchFamily="34" charset="0"/>
                      </a:endParaRPr>
                    </a:p>
                  </a:txBody>
                  <a:tcPr>
                    <a:solidFill>
                      <a:schemeClr val="accent4">
                        <a:lumMod val="60000"/>
                        <a:lumOff val="40000"/>
                      </a:schemeClr>
                    </a:solidFill>
                  </a:tcPr>
                </a:tc>
                <a:tc>
                  <a:txBody>
                    <a:bodyPr/>
                    <a:lstStyle/>
                    <a:p>
                      <a:r>
                        <a:rPr lang="es-MX" sz="1300" baseline="0" dirty="0" smtClean="0">
                          <a:latin typeface="Franklin Gothic Book" panose="020B0503020102020204" pitchFamily="34" charset="0"/>
                        </a:rPr>
                        <a:t>17  DE SEPTIEMBRE</a:t>
                      </a:r>
                      <a:endParaRPr lang="es-MX" sz="1300" dirty="0">
                        <a:latin typeface="Franklin Gothic Book" panose="020B0503020102020204" pitchFamily="34" charset="0"/>
                      </a:endParaRPr>
                    </a:p>
                  </a:txBody>
                  <a:tcPr>
                    <a:solidFill>
                      <a:schemeClr val="accent4">
                        <a:lumMod val="60000"/>
                        <a:lumOff val="40000"/>
                      </a:schemeClr>
                    </a:solidFill>
                  </a:tcPr>
                </a:tc>
                <a:tc>
                  <a:txBody>
                    <a:bodyPr/>
                    <a:lstStyle/>
                    <a:p>
                      <a:pPr marL="285750" indent="-285750" algn="l">
                        <a:buFont typeface="Wingdings" panose="05000000000000000000" pitchFamily="2" charset="2"/>
                        <a:buChar char="ü"/>
                      </a:pPr>
                      <a:r>
                        <a:rPr lang="es-MX" sz="1300" b="0" i="0" dirty="0" smtClean="0">
                          <a:solidFill>
                            <a:srgbClr val="050505"/>
                          </a:solidFill>
                          <a:effectLst/>
                          <a:latin typeface="Franklin Gothic Book" panose="020B0503020102020204" pitchFamily="34" charset="0"/>
                        </a:rPr>
                        <a:t>Universidad Intercultural Indígena de Michoacán - UIIM</a:t>
                      </a:r>
                    </a:p>
                  </a:txBody>
                  <a:tcPr>
                    <a:solidFill>
                      <a:schemeClr val="accent4">
                        <a:lumMod val="60000"/>
                        <a:lumOff val="40000"/>
                      </a:schemeClr>
                    </a:solidFill>
                  </a:tcPr>
                </a:tc>
                <a:tc>
                  <a:txBody>
                    <a:bodyPr/>
                    <a:lstStyle/>
                    <a:p>
                      <a:pPr marL="285750" indent="-285750">
                        <a:buFont typeface="Wingdings" panose="05000000000000000000" pitchFamily="2" charset="2"/>
                        <a:buChar char="ü"/>
                      </a:pPr>
                      <a:r>
                        <a:rPr lang="es-MX" sz="1300" dirty="0" smtClean="0">
                          <a:latin typeface="Franklin Gothic Book" panose="020B0503020102020204" pitchFamily="34" charset="0"/>
                        </a:rPr>
                        <a:t>MORELIA</a:t>
                      </a:r>
                      <a:endParaRPr lang="es-MX" sz="1300" dirty="0">
                        <a:latin typeface="Franklin Gothic Book" panose="020B0503020102020204" pitchFamily="34" charset="0"/>
                      </a:endParaRPr>
                    </a:p>
                  </a:txBody>
                  <a:tcPr>
                    <a:solidFill>
                      <a:schemeClr val="accent4">
                        <a:lumMod val="60000"/>
                        <a:lumOff val="40000"/>
                      </a:schemeClr>
                    </a:solidFill>
                  </a:tcPr>
                </a:tc>
                <a:extLst>
                  <a:ext uri="{0D108BD9-81ED-4DB2-BD59-A6C34878D82A}">
                    <a16:rowId xmlns:a16="http://schemas.microsoft.com/office/drawing/2014/main" val="4062320351"/>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595783117"/>
              </p:ext>
            </p:extLst>
          </p:nvPr>
        </p:nvGraphicFramePr>
        <p:xfrm>
          <a:off x="469232" y="1130710"/>
          <a:ext cx="11006907" cy="332013"/>
        </p:xfrm>
        <a:graphic>
          <a:graphicData uri="http://schemas.openxmlformats.org/drawingml/2006/table">
            <a:tbl>
              <a:tblPr/>
              <a:tblGrid>
                <a:gridCol w="11006907">
                  <a:extLst>
                    <a:ext uri="{9D8B030D-6E8A-4147-A177-3AD203B41FA5}">
                      <a16:colId xmlns:a16="http://schemas.microsoft.com/office/drawing/2014/main" val="3836004219"/>
                    </a:ext>
                  </a:extLst>
                </a:gridCol>
              </a:tblGrid>
              <a:tr h="332013">
                <a:tc>
                  <a:txBody>
                    <a:bodyPr/>
                    <a:lstStyle/>
                    <a:p>
                      <a:pPr algn="ctr"/>
                      <a:r>
                        <a:rPr lang="es-MX" sz="1200" b="1" kern="1200" dirty="0" smtClean="0">
                          <a:solidFill>
                            <a:schemeClr val="tx1"/>
                          </a:solidFill>
                          <a:effectLst/>
                          <a:latin typeface="Franklin Gothic Book" panose="020B0503020102020204" pitchFamily="34" charset="0"/>
                          <a:ea typeface="+mn-ea"/>
                          <a:cs typeface="+mn-cs"/>
                        </a:rPr>
                        <a:t>FORO</a:t>
                      </a:r>
                      <a:r>
                        <a:rPr lang="es-MX" sz="1200" b="1" kern="1200" baseline="0" dirty="0" smtClean="0">
                          <a:solidFill>
                            <a:schemeClr val="tx1"/>
                          </a:solidFill>
                          <a:effectLst/>
                          <a:latin typeface="Franklin Gothic Book" panose="020B0503020102020204" pitchFamily="34" charset="0"/>
                          <a:ea typeface="+mn-ea"/>
                          <a:cs typeface="+mn-cs"/>
                        </a:rPr>
                        <a:t> INDIGENA  /  COMPONENTE 2. ENTORNO HABILITANTE </a:t>
                      </a:r>
                      <a:endParaRPr lang="es-MX" sz="1200" b="0" dirty="0">
                        <a:latin typeface="Franklin Gothic Book" panose="020B05030201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3">
                        <a:lumMod val="75000"/>
                      </a:schemeClr>
                    </a:solidFill>
                  </a:tcPr>
                </a:tc>
                <a:extLst>
                  <a:ext uri="{0D108BD9-81ED-4DB2-BD59-A6C34878D82A}">
                    <a16:rowId xmlns:a16="http://schemas.microsoft.com/office/drawing/2014/main" val="3102817375"/>
                  </a:ext>
                </a:extLst>
              </a:tr>
            </a:tbl>
          </a:graphicData>
        </a:graphic>
      </p:graphicFrame>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9500" y="135172"/>
            <a:ext cx="1847011" cy="984651"/>
          </a:xfrm>
          <a:prstGeom prst="rect">
            <a:avLst/>
          </a:prstGeom>
        </p:spPr>
      </p:pic>
    </p:spTree>
    <p:extLst>
      <p:ext uri="{BB962C8B-B14F-4D97-AF65-F5344CB8AC3E}">
        <p14:creationId xmlns:p14="http://schemas.microsoft.com/office/powerpoint/2010/main" val="3233255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latin typeface="Franklin Gothic Demi" panose="020B0703020102020204" pitchFamily="34" charset="0"/>
              </a:rPr>
              <a:t>Introducción </a:t>
            </a:r>
            <a:endParaRPr lang="es-MX" dirty="0">
              <a:latin typeface="Franklin Gothic Demi" panose="020B0703020102020204" pitchFamily="34" charset="0"/>
            </a:endParaRPr>
          </a:p>
        </p:txBody>
      </p:sp>
      <p:sp>
        <p:nvSpPr>
          <p:cNvPr id="3" name="Marcador de contenido 2"/>
          <p:cNvSpPr>
            <a:spLocks noGrp="1"/>
          </p:cNvSpPr>
          <p:nvPr>
            <p:ph idx="1"/>
          </p:nvPr>
        </p:nvSpPr>
        <p:spPr/>
        <p:txBody>
          <a:bodyPr>
            <a:normAutofit fontScale="92500"/>
          </a:bodyPr>
          <a:lstStyle/>
          <a:p>
            <a:pPr marL="0" indent="0" algn="just">
              <a:buNone/>
            </a:pPr>
            <a:r>
              <a:rPr lang="es-MX" dirty="0"/>
              <a:t>En el Estado de Michoacán, el Grupo Estatal para la Prevención del Embarazo Adolescente (GEPEA) representa un esfuerzo significativo de colaboración entre la administración pública federal, estatal y diversas organizaciones de la sociedad civil. </a:t>
            </a:r>
            <a:r>
              <a:rPr lang="es-MX" b="1" dirty="0"/>
              <a:t>Este trabajo integrado se enfoca en </a:t>
            </a:r>
            <a:r>
              <a:rPr lang="es-MX" dirty="0"/>
              <a:t>la prevención del embarazo adolescente, un fenómeno que se ve influenciado por múltiples factores, entre los cuales destacan las situaciones de violencia física, psicológica y sexual que enfrentan muchas jóvenes. Además, el desconocimiento sobre cómo adquirir y utilizar métodos anticonceptivos contribuye a la alta incidencia de embarazos no planificados. </a:t>
            </a:r>
            <a:endParaRPr lang="es-MX" dirty="0" smtClean="0"/>
          </a:p>
          <a:p>
            <a:pPr marL="0" indent="0" algn="just">
              <a:buNone/>
            </a:pPr>
            <a:r>
              <a:rPr lang="es-MX" dirty="0" smtClean="0"/>
              <a:t>Esta </a:t>
            </a:r>
            <a:r>
              <a:rPr lang="es-MX" dirty="0"/>
              <a:t>problemática no solo interfiere en el desarrollo académico de las adolescentes, sino que también plantea graves riesgos para su salud, incluyendo la posibilidad de complicaciones mortales relacionadas con el embarazo, el parto y el posparto, especialmente en el caso de niñas menores de 15 años. Por lo tanto, es crucial abordar estos desafíos de manera integral y efectiva para garantizar un futuro más seguro y saludable para </a:t>
            </a:r>
            <a:r>
              <a:rPr lang="es-MX" dirty="0" smtClean="0"/>
              <a:t>nuestras/os </a:t>
            </a:r>
            <a:r>
              <a:rPr lang="es-MX" dirty="0"/>
              <a:t>jóvenes.</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4841" y="0"/>
            <a:ext cx="2848309" cy="1518448"/>
          </a:xfrm>
          <a:prstGeom prst="rect">
            <a:avLst/>
          </a:prstGeom>
        </p:spPr>
      </p:pic>
    </p:spTree>
    <p:extLst>
      <p:ext uri="{BB962C8B-B14F-4D97-AF65-F5344CB8AC3E}">
        <p14:creationId xmlns:p14="http://schemas.microsoft.com/office/powerpoint/2010/main" val="3339840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2116" y="547006"/>
            <a:ext cx="7903562" cy="1131102"/>
          </a:xfrm>
        </p:spPr>
        <p:txBody>
          <a:bodyPr>
            <a:normAutofit/>
          </a:bodyPr>
          <a:lstStyle/>
          <a:p>
            <a:r>
              <a:rPr lang="es-MX" sz="3600" b="1" dirty="0" smtClean="0">
                <a:latin typeface="Franklin Gothic Demi" panose="020B0703020102020204" pitchFamily="34" charset="0"/>
              </a:rPr>
              <a:t>Actividades por componentes.</a:t>
            </a:r>
            <a:endParaRPr lang="es-MX" sz="3600" b="1" dirty="0">
              <a:latin typeface="Franklin Gothic Demi" panose="020B07030201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688579014"/>
              </p:ext>
            </p:extLst>
          </p:nvPr>
        </p:nvGraphicFramePr>
        <p:xfrm>
          <a:off x="654342" y="2032450"/>
          <a:ext cx="10695963" cy="4651685"/>
        </p:xfrm>
        <a:graphic>
          <a:graphicData uri="http://schemas.openxmlformats.org/drawingml/2006/table">
            <a:tbl>
              <a:tblPr firstRow="1" bandRow="1">
                <a:tableStyleId>{5C22544A-7EE6-4342-B048-85BDC9FD1C3A}</a:tableStyleId>
              </a:tblPr>
              <a:tblGrid>
                <a:gridCol w="2139469">
                  <a:extLst>
                    <a:ext uri="{9D8B030D-6E8A-4147-A177-3AD203B41FA5}">
                      <a16:colId xmlns:a16="http://schemas.microsoft.com/office/drawing/2014/main" val="4022340449"/>
                    </a:ext>
                  </a:extLst>
                </a:gridCol>
                <a:gridCol w="2139469">
                  <a:extLst>
                    <a:ext uri="{9D8B030D-6E8A-4147-A177-3AD203B41FA5}">
                      <a16:colId xmlns:a16="http://schemas.microsoft.com/office/drawing/2014/main" val="2461768407"/>
                    </a:ext>
                  </a:extLst>
                </a:gridCol>
                <a:gridCol w="2139469">
                  <a:extLst>
                    <a:ext uri="{9D8B030D-6E8A-4147-A177-3AD203B41FA5}">
                      <a16:colId xmlns:a16="http://schemas.microsoft.com/office/drawing/2014/main" val="881835935"/>
                    </a:ext>
                  </a:extLst>
                </a:gridCol>
                <a:gridCol w="2139469">
                  <a:extLst>
                    <a:ext uri="{9D8B030D-6E8A-4147-A177-3AD203B41FA5}">
                      <a16:colId xmlns:a16="http://schemas.microsoft.com/office/drawing/2014/main" val="993038387"/>
                    </a:ext>
                  </a:extLst>
                </a:gridCol>
                <a:gridCol w="2138087">
                  <a:extLst>
                    <a:ext uri="{9D8B030D-6E8A-4147-A177-3AD203B41FA5}">
                      <a16:colId xmlns:a16="http://schemas.microsoft.com/office/drawing/2014/main" val="3142035446"/>
                    </a:ext>
                  </a:extLst>
                </a:gridCol>
              </a:tblGrid>
              <a:tr h="903683">
                <a:tc>
                  <a:txBody>
                    <a:bodyPr/>
                    <a:lstStyle/>
                    <a:p>
                      <a:pPr algn="ctr"/>
                      <a:r>
                        <a:rPr lang="es-MX" sz="1200" dirty="0" smtClean="0">
                          <a:solidFill>
                            <a:schemeClr val="tx1"/>
                          </a:solidFill>
                          <a:latin typeface="Franklin Gothic Book" panose="020B0503020102020204" pitchFamily="34" charset="0"/>
                        </a:rPr>
                        <a:t>SEGUNDA</a:t>
                      </a:r>
                      <a:r>
                        <a:rPr lang="es-MX" sz="1200" baseline="0" dirty="0" smtClean="0">
                          <a:solidFill>
                            <a:schemeClr val="tx1"/>
                          </a:solidFill>
                          <a:latin typeface="Franklin Gothic Book" panose="020B0503020102020204" pitchFamily="34" charset="0"/>
                        </a:rPr>
                        <a:t> FASE DE LA ESTRATEGIA NACIONAL PARA LA PREVENCIÓN DEL EMBARAZO ADOLESCENTE.</a:t>
                      </a:r>
                      <a:endParaRPr lang="es-MX" sz="1200" dirty="0">
                        <a:solidFill>
                          <a:schemeClr val="tx1"/>
                        </a:solidFill>
                        <a:latin typeface="Franklin Gothic Book" panose="020B0503020102020204" pitchFamily="34" charset="0"/>
                      </a:endParaRPr>
                    </a:p>
                  </a:txBody>
                  <a:tcPr>
                    <a:solidFill>
                      <a:schemeClr val="accent2">
                        <a:lumMod val="20000"/>
                        <a:lumOff val="80000"/>
                      </a:schemeClr>
                    </a:solidFill>
                  </a:tcPr>
                </a:tc>
                <a:tc>
                  <a:txBody>
                    <a:bodyPr/>
                    <a:lstStyle/>
                    <a:p>
                      <a:pPr algn="ctr"/>
                      <a:endParaRPr lang="es-MX" sz="1200" dirty="0" smtClean="0">
                        <a:solidFill>
                          <a:schemeClr val="tx1"/>
                        </a:solidFill>
                        <a:latin typeface="Franklin Gothic Book" panose="020B0503020102020204" pitchFamily="34" charset="0"/>
                      </a:endParaRPr>
                    </a:p>
                    <a:p>
                      <a:pPr algn="ctr"/>
                      <a:r>
                        <a:rPr lang="es-MX" sz="1200" dirty="0" smtClean="0">
                          <a:solidFill>
                            <a:schemeClr val="tx1"/>
                          </a:solidFill>
                          <a:latin typeface="Franklin Gothic Book" panose="020B0503020102020204" pitchFamily="34" charset="0"/>
                        </a:rPr>
                        <a:t>ACTIVIDAD GEPEA.</a:t>
                      </a:r>
                      <a:endParaRPr lang="es-MX" sz="1200" dirty="0">
                        <a:solidFill>
                          <a:schemeClr val="tx1"/>
                        </a:solidFill>
                        <a:latin typeface="Franklin Gothic Book" panose="020B0503020102020204" pitchFamily="34" charset="0"/>
                      </a:endParaRPr>
                    </a:p>
                  </a:txBody>
                  <a:tcPr>
                    <a:solidFill>
                      <a:schemeClr val="accent2">
                        <a:lumMod val="20000"/>
                        <a:lumOff val="80000"/>
                      </a:schemeClr>
                    </a:solidFill>
                  </a:tcPr>
                </a:tc>
                <a:tc>
                  <a:txBody>
                    <a:bodyPr/>
                    <a:lstStyle/>
                    <a:p>
                      <a:pPr algn="ctr"/>
                      <a:endParaRPr lang="es-MX" sz="1200" dirty="0" smtClean="0">
                        <a:solidFill>
                          <a:schemeClr val="tx1"/>
                        </a:solidFill>
                        <a:latin typeface="Franklin Gothic Book" panose="020B0503020102020204" pitchFamily="34" charset="0"/>
                      </a:endParaRPr>
                    </a:p>
                    <a:p>
                      <a:pPr algn="ctr"/>
                      <a:r>
                        <a:rPr lang="es-MX" sz="1200" dirty="0" smtClean="0">
                          <a:solidFill>
                            <a:schemeClr val="tx1"/>
                          </a:solidFill>
                          <a:latin typeface="Franklin Gothic Book" panose="020B0503020102020204" pitchFamily="34" charset="0"/>
                        </a:rPr>
                        <a:t>INSTANCIAS</a:t>
                      </a:r>
                      <a:r>
                        <a:rPr lang="es-MX" sz="1200" baseline="0" dirty="0" smtClean="0">
                          <a:solidFill>
                            <a:schemeClr val="tx1"/>
                          </a:solidFill>
                          <a:latin typeface="Franklin Gothic Book" panose="020B0503020102020204" pitchFamily="34" charset="0"/>
                        </a:rPr>
                        <a:t> PARTICIPANTES</a:t>
                      </a:r>
                    </a:p>
                    <a:p>
                      <a:pPr algn="ctr"/>
                      <a:endParaRPr lang="es-MX" sz="1200" dirty="0">
                        <a:solidFill>
                          <a:schemeClr val="tx1"/>
                        </a:solidFill>
                        <a:latin typeface="Franklin Gothic Book" panose="020B0503020102020204" pitchFamily="34" charset="0"/>
                      </a:endParaRPr>
                    </a:p>
                  </a:txBody>
                  <a:tcPr>
                    <a:solidFill>
                      <a:schemeClr val="accent2">
                        <a:lumMod val="20000"/>
                        <a:lumOff val="80000"/>
                      </a:schemeClr>
                    </a:solidFill>
                  </a:tcPr>
                </a:tc>
                <a:tc>
                  <a:txBody>
                    <a:bodyPr/>
                    <a:lstStyle/>
                    <a:p>
                      <a:pPr algn="ctr"/>
                      <a:endParaRPr lang="es-MX" sz="1200" dirty="0" smtClean="0">
                        <a:solidFill>
                          <a:schemeClr val="tx1"/>
                        </a:solidFill>
                        <a:latin typeface="Franklin Gothic Book" panose="020B0503020102020204" pitchFamily="34" charset="0"/>
                      </a:endParaRPr>
                    </a:p>
                    <a:p>
                      <a:pPr algn="ctr"/>
                      <a:r>
                        <a:rPr lang="es-MX" sz="1200" dirty="0" smtClean="0">
                          <a:solidFill>
                            <a:schemeClr val="tx1"/>
                          </a:solidFill>
                          <a:latin typeface="Franklin Gothic Book" panose="020B0503020102020204" pitchFamily="34" charset="0"/>
                        </a:rPr>
                        <a:t>TEMPORALIDAD</a:t>
                      </a:r>
                    </a:p>
                    <a:p>
                      <a:pPr algn="ctr"/>
                      <a:endParaRPr lang="es-MX" sz="1200" dirty="0">
                        <a:solidFill>
                          <a:schemeClr val="tx1"/>
                        </a:solidFill>
                        <a:latin typeface="Franklin Gothic Book" panose="020B0503020102020204" pitchFamily="34" charset="0"/>
                      </a:endParaRPr>
                    </a:p>
                  </a:txBody>
                  <a:tcPr>
                    <a:solidFill>
                      <a:schemeClr val="accent2">
                        <a:lumMod val="20000"/>
                        <a:lumOff val="80000"/>
                      </a:schemeClr>
                    </a:solidFill>
                  </a:tcPr>
                </a:tc>
                <a:tc>
                  <a:txBody>
                    <a:bodyPr/>
                    <a:lstStyle/>
                    <a:p>
                      <a:pPr algn="ctr"/>
                      <a:endParaRPr lang="es-MX" sz="1200" dirty="0" smtClean="0">
                        <a:solidFill>
                          <a:schemeClr val="tx1"/>
                        </a:solidFill>
                        <a:latin typeface="Franklin Gothic Book" panose="020B0503020102020204" pitchFamily="34" charset="0"/>
                      </a:endParaRPr>
                    </a:p>
                    <a:p>
                      <a:pPr algn="ctr"/>
                      <a:r>
                        <a:rPr lang="es-MX" sz="1200" dirty="0" smtClean="0">
                          <a:solidFill>
                            <a:schemeClr val="tx1"/>
                          </a:solidFill>
                          <a:latin typeface="Franklin Gothic Book" panose="020B0503020102020204" pitchFamily="34" charset="0"/>
                        </a:rPr>
                        <a:t>ENFOQUE</a:t>
                      </a:r>
                      <a:r>
                        <a:rPr lang="es-MX" sz="1200" baseline="0" dirty="0" smtClean="0">
                          <a:solidFill>
                            <a:schemeClr val="tx1"/>
                          </a:solidFill>
                          <a:latin typeface="Franklin Gothic Book" panose="020B0503020102020204" pitchFamily="34" charset="0"/>
                        </a:rPr>
                        <a:t> DE TERRITORIALIZACIÓN  (MUNICIPIO, COLONIA, ETC.)</a:t>
                      </a:r>
                      <a:endParaRPr lang="es-MX" sz="1200" dirty="0">
                        <a:solidFill>
                          <a:schemeClr val="tx1"/>
                        </a:solidFill>
                        <a:latin typeface="Franklin Gothic Book" panose="020B0503020102020204" pitchFamily="34" charset="0"/>
                      </a:endParaRPr>
                    </a:p>
                  </a:txBody>
                  <a:tcPr>
                    <a:solidFill>
                      <a:schemeClr val="accent2">
                        <a:lumMod val="20000"/>
                        <a:lumOff val="80000"/>
                      </a:schemeClr>
                    </a:solidFill>
                  </a:tcPr>
                </a:tc>
                <a:extLst>
                  <a:ext uri="{0D108BD9-81ED-4DB2-BD59-A6C34878D82A}">
                    <a16:rowId xmlns:a16="http://schemas.microsoft.com/office/drawing/2014/main" val="3871405466"/>
                  </a:ext>
                </a:extLst>
              </a:tr>
              <a:tr h="374800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300" kern="1200" dirty="0" smtClean="0">
                          <a:solidFill>
                            <a:schemeClr val="tx1"/>
                          </a:solidFill>
                          <a:effectLst/>
                          <a:latin typeface="Franklin Gothic Book" panose="020B0503020102020204" pitchFamily="34" charset="0"/>
                          <a:ea typeface="+mn-ea"/>
                          <a:cs typeface="+mn-cs"/>
                        </a:rPr>
                        <a:t>Brindar a niñas, niños y adolescentes herramientas, conocimientos, habilidades, actitudes y valores que los empoderen para cuidar su salud, asegurar su bienestar y dignidad; y desarrollar relaciones sociales y sexuales respetuosas; para considerar cómo sus elecciones afectan su propio bienestar y el de los demás; y para entender y proteger sus derechos a lo largo de la vida.</a:t>
                      </a:r>
                      <a:endParaRPr lang="es-MX" sz="1300" dirty="0" smtClean="0">
                        <a:solidFill>
                          <a:schemeClr val="tx1"/>
                        </a:solidFill>
                        <a:latin typeface="Franklin Gothic Book" panose="020B0503020102020204" pitchFamily="34" charset="0"/>
                      </a:endParaRPr>
                    </a:p>
                    <a:p>
                      <a:pPr algn="just"/>
                      <a:endParaRPr lang="es-MX" sz="1300" kern="1200" dirty="0" smtClean="0">
                        <a:solidFill>
                          <a:schemeClr val="tx1"/>
                        </a:solidFill>
                        <a:effectLst/>
                        <a:latin typeface="Franklin Gothic Book" panose="020B0503020102020204" pitchFamily="34" charset="0"/>
                        <a:ea typeface="+mn-ea"/>
                        <a:cs typeface="+mn-cs"/>
                      </a:endParaRPr>
                    </a:p>
                  </a:txBody>
                  <a:tcPr>
                    <a:solidFill>
                      <a:schemeClr val="accent2">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300" b="1" dirty="0" smtClean="0">
                          <a:solidFill>
                            <a:schemeClr val="tx1"/>
                          </a:solidFill>
                          <a:latin typeface="Franklin Gothic Book" panose="020B0503020102020204" pitchFamily="34" charset="0"/>
                        </a:rPr>
                        <a:t>“FERIA</a:t>
                      </a:r>
                      <a:r>
                        <a:rPr lang="es-MX" sz="1300" b="1" baseline="0" dirty="0" smtClean="0">
                          <a:solidFill>
                            <a:schemeClr val="tx1"/>
                          </a:solidFill>
                          <a:latin typeface="Franklin Gothic Book" panose="020B0503020102020204" pitchFamily="34" charset="0"/>
                        </a:rPr>
                        <a:t> DE LA SALUD”</a:t>
                      </a: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b="1" baseline="0" dirty="0" smtClean="0">
                        <a:solidFill>
                          <a:schemeClr val="tx1"/>
                        </a:solidFill>
                        <a:latin typeface="Franklin Gothic Book" panose="020B0503020102020204" pitchFamily="34" charset="0"/>
                      </a:endParaRPr>
                    </a:p>
                    <a:p>
                      <a:pPr algn="just"/>
                      <a:r>
                        <a:rPr lang="es-MX" sz="1300" dirty="0" smtClean="0">
                          <a:solidFill>
                            <a:schemeClr val="tx1"/>
                          </a:solidFill>
                          <a:latin typeface="Franklin Gothic Book" panose="020B0503020102020204" pitchFamily="34" charset="0"/>
                        </a:rPr>
                        <a:t>CONMEMORACIÓN</a:t>
                      </a:r>
                      <a:r>
                        <a:rPr lang="es-MX" sz="1300" baseline="0" dirty="0" smtClean="0">
                          <a:solidFill>
                            <a:schemeClr val="tx1"/>
                          </a:solidFill>
                          <a:latin typeface="Franklin Gothic Book" panose="020B0503020102020204" pitchFamily="34" charset="0"/>
                        </a:rPr>
                        <a:t>  DEL  “DÍA NACIONAL DEL EMBARAZO NO PLANIFICADO”.</a:t>
                      </a:r>
                      <a:endParaRPr lang="es-MX" sz="1300" dirty="0" smtClean="0">
                        <a:solidFill>
                          <a:schemeClr val="tx1"/>
                        </a:solidFill>
                        <a:latin typeface="Franklin Gothic Book" panose="020B0503020102020204" pitchFamily="34" charset="0"/>
                      </a:endParaRPr>
                    </a:p>
                  </a:txBody>
                  <a:tcPr>
                    <a:solidFill>
                      <a:schemeClr val="accent2">
                        <a:lumMod val="20000"/>
                        <a:lumOff val="80000"/>
                      </a:schemeClr>
                    </a:solidFill>
                  </a:tcPr>
                </a:tc>
                <a:tc>
                  <a:txBody>
                    <a:bodyPr/>
                    <a:lstStyle/>
                    <a:p>
                      <a:pPr marL="171450" indent="-171450" algn="just">
                        <a:buFont typeface="Wingdings" panose="05000000000000000000" pitchFamily="2" charset="2"/>
                        <a:buChar char="q"/>
                      </a:pPr>
                      <a:r>
                        <a:rPr lang="es-MX" sz="1400" baseline="0" dirty="0" smtClean="0">
                          <a:solidFill>
                            <a:schemeClr val="tx1"/>
                          </a:solidFill>
                          <a:latin typeface="Franklin Gothic Book" panose="020B0503020102020204" pitchFamily="34" charset="0"/>
                        </a:rPr>
                        <a:t>SSA</a:t>
                      </a:r>
                    </a:p>
                    <a:p>
                      <a:pPr marL="171450" indent="-171450" algn="just">
                        <a:buFont typeface="Wingdings" panose="05000000000000000000" pitchFamily="2" charset="2"/>
                        <a:buChar char="q"/>
                      </a:pPr>
                      <a:r>
                        <a:rPr lang="es-MX" sz="1400" baseline="0" dirty="0" smtClean="0">
                          <a:solidFill>
                            <a:schemeClr val="tx1"/>
                          </a:solidFill>
                          <a:latin typeface="Franklin Gothic Book" panose="020B0503020102020204" pitchFamily="34" charset="0"/>
                        </a:rPr>
                        <a:t>IMSS</a:t>
                      </a:r>
                    </a:p>
                    <a:p>
                      <a:pPr marL="171450" indent="-171450" algn="just">
                        <a:buFont typeface="Wingdings" panose="05000000000000000000" pitchFamily="2" charset="2"/>
                        <a:buChar char="q"/>
                      </a:pPr>
                      <a:r>
                        <a:rPr lang="es-MX" sz="1400" baseline="0" dirty="0" smtClean="0">
                          <a:solidFill>
                            <a:schemeClr val="tx1"/>
                          </a:solidFill>
                          <a:latin typeface="Franklin Gothic Book" panose="020B0503020102020204" pitchFamily="34" charset="0"/>
                        </a:rPr>
                        <a:t>IMSS BIENESTAR</a:t>
                      </a:r>
                    </a:p>
                    <a:p>
                      <a:pPr marL="171450" indent="-171450" algn="just">
                        <a:buFont typeface="Wingdings" panose="05000000000000000000" pitchFamily="2" charset="2"/>
                        <a:buChar char="q"/>
                      </a:pPr>
                      <a:r>
                        <a:rPr lang="es-MX" sz="1400" baseline="0" dirty="0" smtClean="0">
                          <a:solidFill>
                            <a:schemeClr val="tx1"/>
                          </a:solidFill>
                          <a:latin typeface="Franklin Gothic Book" panose="020B0503020102020204" pitchFamily="34" charset="0"/>
                        </a:rPr>
                        <a:t>ISSSTE</a:t>
                      </a:r>
                    </a:p>
                    <a:p>
                      <a:pPr marL="171450" indent="-171450" algn="just">
                        <a:buFont typeface="Wingdings" panose="05000000000000000000" pitchFamily="2" charset="2"/>
                        <a:buChar char="q"/>
                      </a:pPr>
                      <a:r>
                        <a:rPr lang="es-MX" sz="1400" baseline="0" dirty="0" smtClean="0">
                          <a:solidFill>
                            <a:schemeClr val="tx1"/>
                          </a:solidFill>
                          <a:latin typeface="Franklin Gothic Book" panose="020B0503020102020204" pitchFamily="34" charset="0"/>
                        </a:rPr>
                        <a:t>psicoterapias especializadas</a:t>
                      </a:r>
                    </a:p>
                    <a:p>
                      <a:pPr marL="171450" indent="-171450" algn="just">
                        <a:buFont typeface="Wingdings" panose="05000000000000000000" pitchFamily="2" charset="2"/>
                        <a:buChar char="q"/>
                      </a:pPr>
                      <a:r>
                        <a:rPr lang="es-MX" sz="1400" baseline="0" dirty="0" smtClean="0">
                          <a:solidFill>
                            <a:schemeClr val="tx1"/>
                          </a:solidFill>
                          <a:latin typeface="Franklin Gothic Book" panose="020B0503020102020204" pitchFamily="34" charset="0"/>
                        </a:rPr>
                        <a:t>CEDH</a:t>
                      </a:r>
                    </a:p>
                    <a:p>
                      <a:pPr marL="171450" indent="-171450" algn="just">
                        <a:buFont typeface="Wingdings" panose="05000000000000000000" pitchFamily="2" charset="2"/>
                        <a:buChar char="q"/>
                      </a:pPr>
                      <a:r>
                        <a:rPr lang="es-MX" sz="1400" baseline="0" dirty="0" smtClean="0">
                          <a:solidFill>
                            <a:schemeClr val="tx1"/>
                          </a:solidFill>
                          <a:latin typeface="Franklin Gothic Book" panose="020B0503020102020204" pitchFamily="34" charset="0"/>
                        </a:rPr>
                        <a:t>CEAV</a:t>
                      </a:r>
                    </a:p>
                    <a:p>
                      <a:pPr marL="171450" indent="-171450" algn="just">
                        <a:buFont typeface="Wingdings" panose="05000000000000000000" pitchFamily="2" charset="2"/>
                        <a:buChar char="q"/>
                      </a:pPr>
                      <a:r>
                        <a:rPr lang="es-MX" sz="1400" baseline="0" dirty="0" smtClean="0">
                          <a:solidFill>
                            <a:schemeClr val="tx1"/>
                          </a:solidFill>
                          <a:latin typeface="Franklin Gothic Book" panose="020B0503020102020204" pitchFamily="34" charset="0"/>
                        </a:rPr>
                        <a:t>IJUMICH</a:t>
                      </a:r>
                    </a:p>
                    <a:p>
                      <a:pPr marL="171450" indent="-171450" algn="just">
                        <a:buFont typeface="Wingdings" panose="05000000000000000000" pitchFamily="2" charset="2"/>
                        <a:buChar char="q"/>
                      </a:pPr>
                      <a:r>
                        <a:rPr lang="es-MX" sz="1400" baseline="0" dirty="0" smtClean="0">
                          <a:solidFill>
                            <a:schemeClr val="tx1"/>
                          </a:solidFill>
                          <a:latin typeface="Franklin Gothic Book" panose="020B0503020102020204" pitchFamily="34" charset="0"/>
                        </a:rPr>
                        <a:t>FGE</a:t>
                      </a:r>
                    </a:p>
                    <a:p>
                      <a:pPr marL="171450" indent="-171450" algn="just">
                        <a:buFont typeface="Wingdings" panose="05000000000000000000" pitchFamily="2" charset="2"/>
                        <a:buChar char="q"/>
                      </a:pPr>
                      <a:r>
                        <a:rPr lang="es-MX" sz="1400" baseline="0" dirty="0" smtClean="0">
                          <a:solidFill>
                            <a:schemeClr val="tx1"/>
                          </a:solidFill>
                          <a:latin typeface="Franklin Gothic Book" panose="020B0503020102020204" pitchFamily="34" charset="0"/>
                        </a:rPr>
                        <a:t>SECOEM</a:t>
                      </a:r>
                    </a:p>
                    <a:p>
                      <a:pPr marL="171450" indent="-171450" algn="just">
                        <a:buFont typeface="Wingdings" panose="05000000000000000000" pitchFamily="2" charset="2"/>
                        <a:buChar char="q"/>
                      </a:pPr>
                      <a:r>
                        <a:rPr lang="es-MX" sz="1400" baseline="0" dirty="0" smtClean="0">
                          <a:solidFill>
                            <a:schemeClr val="tx1"/>
                          </a:solidFill>
                          <a:latin typeface="Franklin Gothic Book" panose="020B0503020102020204" pitchFamily="34" charset="0"/>
                        </a:rPr>
                        <a:t>MEXFAM</a:t>
                      </a:r>
                    </a:p>
                    <a:p>
                      <a:pPr marL="171450" indent="-171450" algn="just">
                        <a:buFont typeface="Wingdings" panose="05000000000000000000" pitchFamily="2" charset="2"/>
                        <a:buChar char="q"/>
                      </a:pPr>
                      <a:r>
                        <a:rPr lang="es-MX" sz="1400" baseline="0" dirty="0" smtClean="0">
                          <a:solidFill>
                            <a:schemeClr val="tx1"/>
                          </a:solidFill>
                          <a:latin typeface="Franklin Gothic Book" panose="020B0503020102020204" pitchFamily="34" charset="0"/>
                        </a:rPr>
                        <a:t>DIF</a:t>
                      </a:r>
                    </a:p>
                    <a:p>
                      <a:pPr marL="171450" indent="-171450" algn="just">
                        <a:buFont typeface="Wingdings" panose="05000000000000000000" pitchFamily="2" charset="2"/>
                        <a:buChar char="q"/>
                      </a:pPr>
                      <a:r>
                        <a:rPr lang="es-MX" sz="1400" baseline="0" dirty="0" smtClean="0">
                          <a:solidFill>
                            <a:schemeClr val="tx1"/>
                          </a:solidFill>
                          <a:latin typeface="Franklin Gothic Book" panose="020B0503020102020204" pitchFamily="34" charset="0"/>
                        </a:rPr>
                        <a:t>REDEFINE</a:t>
                      </a:r>
                    </a:p>
                    <a:p>
                      <a:pPr marL="171450" indent="-171450" algn="just">
                        <a:buFont typeface="Wingdings" panose="05000000000000000000" pitchFamily="2" charset="2"/>
                        <a:buChar char="q"/>
                      </a:pPr>
                      <a:r>
                        <a:rPr lang="es-MX" sz="1400" baseline="0" dirty="0" smtClean="0">
                          <a:solidFill>
                            <a:schemeClr val="tx1"/>
                          </a:solidFill>
                          <a:latin typeface="Franklin Gothic Book" panose="020B0503020102020204" pitchFamily="34" charset="0"/>
                        </a:rPr>
                        <a:t>SIPINNA</a:t>
                      </a:r>
                    </a:p>
                    <a:p>
                      <a:pPr marL="0" indent="0">
                        <a:buFont typeface="Wingdings" panose="05000000000000000000" pitchFamily="2" charset="2"/>
                        <a:buNone/>
                      </a:pPr>
                      <a:endParaRPr lang="es-MX" sz="1300" dirty="0" smtClean="0">
                        <a:solidFill>
                          <a:schemeClr val="tx1"/>
                        </a:solidFill>
                        <a:latin typeface="Franklin Gothic Book" panose="020B0503020102020204" pitchFamily="34" charset="0"/>
                      </a:endParaRPr>
                    </a:p>
                  </a:txBody>
                  <a:tcPr>
                    <a:solidFill>
                      <a:schemeClr val="accent2">
                        <a:lumMod val="20000"/>
                        <a:lumOff val="80000"/>
                      </a:schemeClr>
                    </a:solidFill>
                  </a:tcPr>
                </a:tc>
                <a:tc>
                  <a:txBody>
                    <a:bodyPr/>
                    <a:lstStyle/>
                    <a:p>
                      <a:pPr marL="0" indent="0" algn="l">
                        <a:buFont typeface="Wingdings" panose="05000000000000000000" pitchFamily="2" charset="2"/>
                        <a:buNone/>
                      </a:pPr>
                      <a:endParaRPr lang="es-MX" sz="1300" baseline="0" dirty="0" smtClean="0">
                        <a:solidFill>
                          <a:schemeClr val="tx1"/>
                        </a:solidFill>
                        <a:latin typeface="Franklin Gothic Book" panose="020B0503020102020204" pitchFamily="34" charset="0"/>
                      </a:endParaRPr>
                    </a:p>
                    <a:p>
                      <a:pPr marL="171450" indent="-171450" algn="l">
                        <a:buFont typeface="Wingdings" panose="05000000000000000000" pitchFamily="2" charset="2"/>
                        <a:buChar char="ü"/>
                      </a:pPr>
                      <a:r>
                        <a:rPr lang="es-MX" sz="1300" baseline="0" dirty="0" smtClean="0">
                          <a:solidFill>
                            <a:schemeClr val="tx1"/>
                          </a:solidFill>
                          <a:latin typeface="Franklin Gothic Book" panose="020B0503020102020204" pitchFamily="34" charset="0"/>
                        </a:rPr>
                        <a:t>26 DE SEPTIEMBRE</a:t>
                      </a:r>
                    </a:p>
                    <a:p>
                      <a:pPr marL="0" indent="0" algn="l">
                        <a:buFont typeface="Wingdings" panose="05000000000000000000" pitchFamily="2" charset="2"/>
                        <a:buNone/>
                      </a:pPr>
                      <a:endParaRPr lang="es-MX" sz="1300" baseline="0" dirty="0" smtClean="0">
                        <a:solidFill>
                          <a:schemeClr val="tx1"/>
                        </a:solidFill>
                        <a:latin typeface="Franklin Gothic Book" panose="020B0503020102020204" pitchFamily="34" charset="0"/>
                      </a:endParaRPr>
                    </a:p>
                    <a:p>
                      <a:pPr marL="0" indent="0" algn="l">
                        <a:buFont typeface="Wingdings" panose="05000000000000000000" pitchFamily="2" charset="2"/>
                        <a:buNone/>
                      </a:pPr>
                      <a:endParaRPr lang="es-MX" sz="1300" dirty="0">
                        <a:solidFill>
                          <a:schemeClr val="tx1"/>
                        </a:solidFill>
                        <a:latin typeface="Franklin Gothic Book" panose="020B0503020102020204" pitchFamily="34" charset="0"/>
                      </a:endParaRPr>
                    </a:p>
                  </a:txBody>
                  <a:tcPr>
                    <a:solidFill>
                      <a:schemeClr val="accent2">
                        <a:lumMod val="20000"/>
                        <a:lumOff val="80000"/>
                      </a:schemeClr>
                    </a:solidFill>
                  </a:tcPr>
                </a:tc>
                <a:tc>
                  <a:txBody>
                    <a:bodyPr/>
                    <a:lstStyle/>
                    <a:p>
                      <a:endParaRPr lang="es-MX" sz="1300" dirty="0" smtClean="0">
                        <a:solidFill>
                          <a:schemeClr val="tx1"/>
                        </a:solidFill>
                        <a:latin typeface="Franklin Gothic Book" panose="020B0503020102020204" pitchFamily="34" charset="0"/>
                      </a:endParaRPr>
                    </a:p>
                    <a:p>
                      <a:pPr marL="171450" indent="-171450">
                        <a:buFont typeface="Wingdings" panose="05000000000000000000" pitchFamily="2" charset="2"/>
                        <a:buChar char="ü"/>
                      </a:pPr>
                      <a:r>
                        <a:rPr lang="es-MX" sz="1300" dirty="0" smtClean="0">
                          <a:solidFill>
                            <a:schemeClr val="tx1"/>
                          </a:solidFill>
                          <a:latin typeface="Franklin Gothic Book" panose="020B0503020102020204" pitchFamily="34" charset="0"/>
                        </a:rPr>
                        <a:t>MORELIA</a:t>
                      </a:r>
                    </a:p>
                    <a:p>
                      <a:endParaRPr lang="es-MX" sz="1300" dirty="0">
                        <a:solidFill>
                          <a:schemeClr val="tx1"/>
                        </a:solidFill>
                        <a:latin typeface="Franklin Gothic Book" panose="020B0503020102020204" pitchFamily="34" charset="0"/>
                      </a:endParaRPr>
                    </a:p>
                  </a:txBody>
                  <a:tcPr>
                    <a:solidFill>
                      <a:schemeClr val="accent2">
                        <a:lumMod val="20000"/>
                        <a:lumOff val="80000"/>
                      </a:schemeClr>
                    </a:solidFill>
                  </a:tcPr>
                </a:tc>
                <a:extLst>
                  <a:ext uri="{0D108BD9-81ED-4DB2-BD59-A6C34878D82A}">
                    <a16:rowId xmlns:a16="http://schemas.microsoft.com/office/drawing/2014/main" val="4062320351"/>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774639493"/>
              </p:ext>
            </p:extLst>
          </p:nvPr>
        </p:nvGraphicFramePr>
        <p:xfrm>
          <a:off x="654342" y="1592826"/>
          <a:ext cx="10699458" cy="430093"/>
        </p:xfrm>
        <a:graphic>
          <a:graphicData uri="http://schemas.openxmlformats.org/drawingml/2006/table">
            <a:tbl>
              <a:tblPr/>
              <a:tblGrid>
                <a:gridCol w="10699458">
                  <a:extLst>
                    <a:ext uri="{9D8B030D-6E8A-4147-A177-3AD203B41FA5}">
                      <a16:colId xmlns:a16="http://schemas.microsoft.com/office/drawing/2014/main" val="3836004219"/>
                    </a:ext>
                  </a:extLst>
                </a:gridCol>
              </a:tblGrid>
              <a:tr h="430093">
                <a:tc>
                  <a:txBody>
                    <a:bodyPr/>
                    <a:lstStyle/>
                    <a:p>
                      <a:pPr algn="ctr"/>
                      <a:r>
                        <a:rPr lang="es-MX" sz="1600" b="1" kern="1200" dirty="0" smtClean="0">
                          <a:solidFill>
                            <a:schemeClr val="bg1"/>
                          </a:solidFill>
                          <a:effectLst/>
                          <a:latin typeface="Franklin Gothic Book" panose="020B0503020102020204" pitchFamily="34" charset="0"/>
                          <a:ea typeface="+mn-ea"/>
                          <a:cs typeface="+mn-cs"/>
                        </a:rPr>
                        <a:t>Primer componente: Educación inclusiva, integral, flexible y educación integral en sexualidad </a:t>
                      </a:r>
                      <a:endParaRPr lang="es-MX" sz="1600" b="1" dirty="0">
                        <a:solidFill>
                          <a:schemeClr val="bg1"/>
                        </a:solidFill>
                        <a:latin typeface="Franklin Gothic Book" panose="020B05030201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50000"/>
                      </a:schemeClr>
                    </a:solidFill>
                  </a:tcPr>
                </a:tc>
                <a:extLst>
                  <a:ext uri="{0D108BD9-81ED-4DB2-BD59-A6C34878D82A}">
                    <a16:rowId xmlns:a16="http://schemas.microsoft.com/office/drawing/2014/main" val="3102817375"/>
                  </a:ext>
                </a:extLst>
              </a:tr>
            </a:tbl>
          </a:graphicData>
        </a:graphic>
      </p:graphicFrame>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9742" y="74378"/>
            <a:ext cx="2239677" cy="1193983"/>
          </a:xfrm>
          <a:prstGeom prst="rect">
            <a:avLst/>
          </a:prstGeom>
        </p:spPr>
      </p:pic>
    </p:spTree>
    <p:extLst>
      <p:ext uri="{BB962C8B-B14F-4D97-AF65-F5344CB8AC3E}">
        <p14:creationId xmlns:p14="http://schemas.microsoft.com/office/powerpoint/2010/main" val="5737789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369" y="0"/>
            <a:ext cx="10515600" cy="1325563"/>
          </a:xfrm>
        </p:spPr>
        <p:txBody>
          <a:bodyPr>
            <a:normAutofit/>
          </a:bodyPr>
          <a:lstStyle/>
          <a:p>
            <a:r>
              <a:rPr lang="es-MX" sz="3600" b="1" dirty="0" smtClean="0">
                <a:latin typeface="Franklin Gothic Demi" panose="020B0703020102020204" pitchFamily="34" charset="0"/>
              </a:rPr>
              <a:t>Actividades por componentes.</a:t>
            </a:r>
            <a:endParaRPr lang="es-MX" sz="3600" b="1" dirty="0">
              <a:latin typeface="Franklin Gothic Demi" panose="020B07030201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64823019"/>
              </p:ext>
            </p:extLst>
          </p:nvPr>
        </p:nvGraphicFramePr>
        <p:xfrm>
          <a:off x="645253" y="1756338"/>
          <a:ext cx="10637939" cy="5045568"/>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4022340449"/>
                    </a:ext>
                  </a:extLst>
                </a:gridCol>
                <a:gridCol w="2103120">
                  <a:extLst>
                    <a:ext uri="{9D8B030D-6E8A-4147-A177-3AD203B41FA5}">
                      <a16:colId xmlns:a16="http://schemas.microsoft.com/office/drawing/2014/main" val="2461768407"/>
                    </a:ext>
                  </a:extLst>
                </a:gridCol>
                <a:gridCol w="2103120">
                  <a:extLst>
                    <a:ext uri="{9D8B030D-6E8A-4147-A177-3AD203B41FA5}">
                      <a16:colId xmlns:a16="http://schemas.microsoft.com/office/drawing/2014/main" val="881835935"/>
                    </a:ext>
                  </a:extLst>
                </a:gridCol>
                <a:gridCol w="2103120">
                  <a:extLst>
                    <a:ext uri="{9D8B030D-6E8A-4147-A177-3AD203B41FA5}">
                      <a16:colId xmlns:a16="http://schemas.microsoft.com/office/drawing/2014/main" val="993038387"/>
                    </a:ext>
                  </a:extLst>
                </a:gridCol>
                <a:gridCol w="2225459">
                  <a:extLst>
                    <a:ext uri="{9D8B030D-6E8A-4147-A177-3AD203B41FA5}">
                      <a16:colId xmlns:a16="http://schemas.microsoft.com/office/drawing/2014/main" val="3142035446"/>
                    </a:ext>
                  </a:extLst>
                </a:gridCol>
              </a:tblGrid>
              <a:tr h="712611">
                <a:tc>
                  <a:txBody>
                    <a:bodyPr/>
                    <a:lstStyle/>
                    <a:p>
                      <a:r>
                        <a:rPr lang="es-MX" sz="1300" dirty="0" smtClean="0">
                          <a:solidFill>
                            <a:schemeClr val="tx1"/>
                          </a:solidFill>
                          <a:latin typeface="Franklin Gothic Book" panose="020B0503020102020204" pitchFamily="34" charset="0"/>
                        </a:rPr>
                        <a:t>SEGUNDA</a:t>
                      </a:r>
                      <a:r>
                        <a:rPr lang="es-MX" sz="1300" baseline="0" dirty="0" smtClean="0">
                          <a:solidFill>
                            <a:schemeClr val="tx1"/>
                          </a:solidFill>
                          <a:latin typeface="Franklin Gothic Book" panose="020B0503020102020204" pitchFamily="34" charset="0"/>
                        </a:rPr>
                        <a:t> FASE DE LA ESTRATEGIA NACIONAL PARA LA PREVENCIÓN DEL EMBARAZO ADOLESCENTE.</a:t>
                      </a:r>
                      <a:endParaRPr lang="es-MX" sz="1300" dirty="0">
                        <a:solidFill>
                          <a:schemeClr val="tx1"/>
                        </a:solidFill>
                        <a:latin typeface="Franklin Gothic Book" panose="020B0503020102020204" pitchFamily="34" charset="0"/>
                      </a:endParaRPr>
                    </a:p>
                  </a:txBody>
                  <a:tcPr>
                    <a:solidFill>
                      <a:schemeClr val="accent1">
                        <a:lumMod val="40000"/>
                        <a:lumOff val="60000"/>
                      </a:schemeClr>
                    </a:solidFill>
                  </a:tcPr>
                </a:tc>
                <a:tc>
                  <a:txBody>
                    <a:bodyPr/>
                    <a:lstStyle/>
                    <a:p>
                      <a:r>
                        <a:rPr lang="es-MX" sz="1300" dirty="0" smtClean="0">
                          <a:solidFill>
                            <a:schemeClr val="tx1"/>
                          </a:solidFill>
                          <a:latin typeface="Franklin Gothic Book" panose="020B0503020102020204" pitchFamily="34" charset="0"/>
                        </a:rPr>
                        <a:t>ACTIVIDAD GEPEA.</a:t>
                      </a:r>
                      <a:endParaRPr lang="es-MX" sz="1300" dirty="0">
                        <a:solidFill>
                          <a:schemeClr val="tx1"/>
                        </a:solidFill>
                        <a:latin typeface="Franklin Gothic Book" panose="020B0503020102020204" pitchFamily="34" charset="0"/>
                      </a:endParaRPr>
                    </a:p>
                  </a:txBody>
                  <a:tcPr>
                    <a:solidFill>
                      <a:schemeClr val="accent1">
                        <a:lumMod val="40000"/>
                        <a:lumOff val="60000"/>
                      </a:schemeClr>
                    </a:solidFill>
                  </a:tcPr>
                </a:tc>
                <a:tc>
                  <a:txBody>
                    <a:bodyPr/>
                    <a:lstStyle/>
                    <a:p>
                      <a:r>
                        <a:rPr lang="es-MX" sz="1300" dirty="0" smtClean="0">
                          <a:solidFill>
                            <a:schemeClr val="tx1"/>
                          </a:solidFill>
                          <a:latin typeface="Franklin Gothic Book" panose="020B0503020102020204" pitchFamily="34" charset="0"/>
                        </a:rPr>
                        <a:t>INSTANCIAS</a:t>
                      </a:r>
                      <a:r>
                        <a:rPr lang="es-MX" sz="1300" baseline="0" dirty="0" smtClean="0">
                          <a:solidFill>
                            <a:schemeClr val="tx1"/>
                          </a:solidFill>
                          <a:latin typeface="Franklin Gothic Book" panose="020B0503020102020204" pitchFamily="34" charset="0"/>
                        </a:rPr>
                        <a:t> PARTICIPANTES</a:t>
                      </a:r>
                    </a:p>
                    <a:p>
                      <a:endParaRPr lang="es-MX" sz="1300" dirty="0">
                        <a:solidFill>
                          <a:schemeClr val="tx1"/>
                        </a:solidFill>
                        <a:latin typeface="Franklin Gothic Book" panose="020B0503020102020204" pitchFamily="34" charset="0"/>
                      </a:endParaRPr>
                    </a:p>
                  </a:txBody>
                  <a:tcPr>
                    <a:solidFill>
                      <a:schemeClr val="accent1">
                        <a:lumMod val="40000"/>
                        <a:lumOff val="60000"/>
                      </a:schemeClr>
                    </a:solidFill>
                  </a:tcPr>
                </a:tc>
                <a:tc>
                  <a:txBody>
                    <a:bodyPr/>
                    <a:lstStyle/>
                    <a:p>
                      <a:r>
                        <a:rPr lang="es-MX" sz="1300" dirty="0" smtClean="0">
                          <a:solidFill>
                            <a:schemeClr val="tx1"/>
                          </a:solidFill>
                          <a:latin typeface="Franklin Gothic Book" panose="020B0503020102020204" pitchFamily="34" charset="0"/>
                        </a:rPr>
                        <a:t>TEMPORALIDAD</a:t>
                      </a:r>
                    </a:p>
                    <a:p>
                      <a:endParaRPr lang="es-MX" sz="1300" dirty="0">
                        <a:solidFill>
                          <a:schemeClr val="tx1"/>
                        </a:solidFill>
                        <a:latin typeface="Franklin Gothic Book" panose="020B0503020102020204" pitchFamily="34" charset="0"/>
                      </a:endParaRPr>
                    </a:p>
                  </a:txBody>
                  <a:tcPr>
                    <a:solidFill>
                      <a:schemeClr val="accent1">
                        <a:lumMod val="40000"/>
                        <a:lumOff val="60000"/>
                      </a:schemeClr>
                    </a:solidFill>
                  </a:tcPr>
                </a:tc>
                <a:tc>
                  <a:txBody>
                    <a:bodyPr/>
                    <a:lstStyle/>
                    <a:p>
                      <a:r>
                        <a:rPr lang="es-MX" sz="1300" dirty="0" smtClean="0">
                          <a:solidFill>
                            <a:schemeClr val="tx1"/>
                          </a:solidFill>
                          <a:latin typeface="Franklin Gothic Book" panose="020B0503020102020204" pitchFamily="34" charset="0"/>
                        </a:rPr>
                        <a:t>ENFOQUE</a:t>
                      </a:r>
                      <a:r>
                        <a:rPr lang="es-MX" sz="1300" baseline="0" dirty="0" smtClean="0">
                          <a:solidFill>
                            <a:schemeClr val="tx1"/>
                          </a:solidFill>
                          <a:latin typeface="Franklin Gothic Book" panose="020B0503020102020204" pitchFamily="34" charset="0"/>
                        </a:rPr>
                        <a:t> DE TERRITORIALIZACIÓN  (MUNICIPIO, COLONIA, ETC.)</a:t>
                      </a:r>
                      <a:endParaRPr lang="es-MX" sz="1300" dirty="0">
                        <a:solidFill>
                          <a:schemeClr val="tx1"/>
                        </a:solidFill>
                        <a:latin typeface="Franklin Gothic Book" panose="020B0503020102020204" pitchFamily="34" charset="0"/>
                      </a:endParaRPr>
                    </a:p>
                  </a:txBody>
                  <a:tcPr>
                    <a:solidFill>
                      <a:schemeClr val="accent1">
                        <a:lumMod val="40000"/>
                        <a:lumOff val="60000"/>
                      </a:schemeClr>
                    </a:solidFill>
                  </a:tcPr>
                </a:tc>
                <a:extLst>
                  <a:ext uri="{0D108BD9-81ED-4DB2-BD59-A6C34878D82A}">
                    <a16:rowId xmlns:a16="http://schemas.microsoft.com/office/drawing/2014/main" val="3871405466"/>
                  </a:ext>
                </a:extLst>
              </a:tr>
              <a:tr h="4161648">
                <a:tc>
                  <a:txBody>
                    <a:bodyPr/>
                    <a:lstStyle/>
                    <a:p>
                      <a:endParaRPr lang="es-MX" sz="1300" dirty="0" smtClean="0">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300" kern="1200" dirty="0" smtClean="0">
                          <a:solidFill>
                            <a:schemeClr val="tx1"/>
                          </a:solidFill>
                          <a:effectLst/>
                          <a:latin typeface="Franklin Gothic Book" panose="020B0503020102020204" pitchFamily="34" charset="0"/>
                          <a:ea typeface="+mn-ea"/>
                          <a:cs typeface="+mn-cs"/>
                        </a:rPr>
                        <a:t>Brindar a niñas, niños y adolescentes herramientas, conocimientos, habilidades, actitudes y valores que los empoderen para cuidar su salud, asegurar su bienestar y dignidad; y desarrollar relaciones sociales y sexuales respetuosas; para considerar cómo sus elecciones afectan su propio bienestar y el de los demás; y para entender y proteger sus derechos a lo largo de la vida.</a:t>
                      </a:r>
                      <a:endParaRPr lang="es-MX" sz="1300" dirty="0" smtClean="0">
                        <a:solidFill>
                          <a:schemeClr val="tx1"/>
                        </a:solidFill>
                        <a:latin typeface="Franklin Gothic Book" panose="020B0503020102020204" pitchFamily="34" charset="0"/>
                      </a:endParaRPr>
                    </a:p>
                    <a:p>
                      <a:pPr algn="just"/>
                      <a:endParaRPr lang="es-MX" sz="1300" dirty="0">
                        <a:latin typeface="Franklin Gothic Book" panose="020B0503020102020204" pitchFamily="34" charset="0"/>
                      </a:endParaRPr>
                    </a:p>
                  </a:txBody>
                  <a:tcP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1300" b="0" i="0" dirty="0" smtClean="0">
                        <a:solidFill>
                          <a:srgbClr val="000000"/>
                        </a:solidFill>
                        <a:effectLst/>
                        <a:latin typeface="Franklin Gothic Book" panose="020B05030201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MX" sz="1300" b="0" i="0" dirty="0" smtClean="0">
                        <a:solidFill>
                          <a:srgbClr val="000000"/>
                        </a:solidFill>
                        <a:effectLst/>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b="0" i="0" dirty="0" smtClean="0">
                        <a:solidFill>
                          <a:srgbClr val="000000"/>
                        </a:solidFill>
                        <a:effectLst/>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300" b="1" i="0" dirty="0" smtClean="0">
                          <a:solidFill>
                            <a:srgbClr val="000000"/>
                          </a:solidFill>
                          <a:effectLst/>
                          <a:latin typeface="Franklin Gothic Book" panose="020B0503020102020204" pitchFamily="34" charset="0"/>
                        </a:rPr>
                        <a:t>“FORO REGIONAL”</a:t>
                      </a:r>
                    </a:p>
                    <a:p>
                      <a:pPr marL="0" marR="0" indent="0" algn="just" defTabSz="914400" rtl="0" eaLnBrk="1" fontAlgn="auto" latinLnBrk="0" hangingPunct="1">
                        <a:lnSpc>
                          <a:spcPct val="100000"/>
                        </a:lnSpc>
                        <a:spcBef>
                          <a:spcPts val="0"/>
                        </a:spcBef>
                        <a:spcAft>
                          <a:spcPts val="0"/>
                        </a:spcAft>
                        <a:buClrTx/>
                        <a:buSzTx/>
                        <a:buFontTx/>
                        <a:buNone/>
                        <a:tabLst/>
                        <a:defRPr/>
                      </a:pPr>
                      <a:r>
                        <a:rPr lang="es-MX" sz="1300" b="0" i="0" dirty="0" smtClean="0">
                          <a:solidFill>
                            <a:srgbClr val="000000"/>
                          </a:solidFill>
                          <a:effectLst/>
                          <a:latin typeface="Franklin Gothic Book" panose="020B0503020102020204" pitchFamily="34" charset="0"/>
                        </a:rPr>
                        <a:t>- DOCENTES Y PERSONAL ADMINISTRATIVO.</a:t>
                      </a: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b="0" i="0" dirty="0" smtClean="0">
                        <a:solidFill>
                          <a:srgbClr val="000000"/>
                        </a:solidFill>
                        <a:effectLst/>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b="0" i="0" dirty="0" smtClean="0">
                        <a:solidFill>
                          <a:srgbClr val="000000"/>
                        </a:solidFill>
                        <a:effectLst/>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b="0" i="0" dirty="0" smtClean="0">
                        <a:solidFill>
                          <a:srgbClr val="000000"/>
                        </a:solidFill>
                        <a:effectLst/>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300" b="1" dirty="0" smtClean="0">
                          <a:latin typeface="Franklin Gothic Book" panose="020B0503020102020204" pitchFamily="34" charset="0"/>
                        </a:rPr>
                        <a:t>TEMA: </a:t>
                      </a:r>
                    </a:p>
                    <a:p>
                      <a:pPr marL="0" marR="0" indent="0" algn="just" defTabSz="914400" rtl="0" eaLnBrk="1" fontAlgn="auto" latinLnBrk="0" hangingPunct="1">
                        <a:lnSpc>
                          <a:spcPct val="100000"/>
                        </a:lnSpc>
                        <a:spcBef>
                          <a:spcPts val="0"/>
                        </a:spcBef>
                        <a:spcAft>
                          <a:spcPts val="0"/>
                        </a:spcAft>
                        <a:buClrTx/>
                        <a:buSzTx/>
                        <a:buFontTx/>
                        <a:buNone/>
                        <a:tabLst/>
                        <a:defRPr/>
                      </a:pPr>
                      <a:r>
                        <a:rPr lang="es-MX" sz="1300" dirty="0" smtClean="0">
                          <a:latin typeface="Franklin Gothic Book" panose="020B0503020102020204" pitchFamily="34" charset="0"/>
                        </a:rPr>
                        <a:t>INFECCIONES DE TRANSMISIÓN SEXUAL (ITS).</a:t>
                      </a:r>
                      <a:endParaRPr lang="es-MX" sz="1300" dirty="0">
                        <a:latin typeface="Franklin Gothic Book" panose="020B0503020102020204" pitchFamily="34" charset="0"/>
                      </a:endParaRPr>
                    </a:p>
                  </a:txBody>
                  <a:tcPr>
                    <a:solidFill>
                      <a:schemeClr val="accent1">
                        <a:lumMod val="40000"/>
                        <a:lumOff val="60000"/>
                      </a:schemeClr>
                    </a:solidFill>
                  </a:tcPr>
                </a:tc>
                <a:tc>
                  <a:txBody>
                    <a:bodyPr/>
                    <a:lstStyle/>
                    <a:p>
                      <a:pPr marL="171450" indent="-171450" algn="just">
                        <a:buFont typeface="Wingdings" panose="05000000000000000000" pitchFamily="2" charset="2"/>
                        <a:buChar char="q"/>
                      </a:pPr>
                      <a:r>
                        <a:rPr lang="es-MX" sz="1200" baseline="0" dirty="0" smtClean="0">
                          <a:solidFill>
                            <a:schemeClr val="tx1"/>
                          </a:solidFill>
                          <a:latin typeface="Franklin Gothic Book" panose="020B0503020102020204" pitchFamily="34" charset="0"/>
                        </a:rPr>
                        <a:t>SSA</a:t>
                      </a:r>
                    </a:p>
                    <a:p>
                      <a:pPr marL="171450" indent="-171450" algn="just">
                        <a:buFont typeface="Wingdings" panose="05000000000000000000" pitchFamily="2" charset="2"/>
                        <a:buChar char="q"/>
                      </a:pPr>
                      <a:r>
                        <a:rPr lang="es-MX" sz="1200" baseline="0" dirty="0" smtClean="0">
                          <a:solidFill>
                            <a:schemeClr val="tx1"/>
                          </a:solidFill>
                          <a:latin typeface="Franklin Gothic Book" panose="020B0503020102020204" pitchFamily="34" charset="0"/>
                        </a:rPr>
                        <a:t>IMSS</a:t>
                      </a:r>
                    </a:p>
                    <a:p>
                      <a:pPr marL="171450" indent="-171450" algn="just">
                        <a:buFont typeface="Wingdings" panose="05000000000000000000" pitchFamily="2" charset="2"/>
                        <a:buChar char="q"/>
                      </a:pPr>
                      <a:r>
                        <a:rPr lang="es-MX" sz="1200" baseline="0" dirty="0" smtClean="0">
                          <a:solidFill>
                            <a:schemeClr val="tx1"/>
                          </a:solidFill>
                          <a:latin typeface="Franklin Gothic Book" panose="020B0503020102020204" pitchFamily="34" charset="0"/>
                        </a:rPr>
                        <a:t>IMSS BIENESTAR</a:t>
                      </a:r>
                    </a:p>
                    <a:p>
                      <a:pPr marL="171450" indent="-171450" algn="just">
                        <a:buFont typeface="Wingdings" panose="05000000000000000000" pitchFamily="2" charset="2"/>
                        <a:buChar char="q"/>
                      </a:pPr>
                      <a:r>
                        <a:rPr lang="es-MX" sz="1200" baseline="0" dirty="0" smtClean="0">
                          <a:solidFill>
                            <a:schemeClr val="tx1"/>
                          </a:solidFill>
                          <a:latin typeface="Franklin Gothic Book" panose="020B0503020102020204" pitchFamily="34" charset="0"/>
                        </a:rPr>
                        <a:t>ISSSTE</a:t>
                      </a:r>
                    </a:p>
                    <a:p>
                      <a:pPr marL="171450" indent="-171450" algn="just">
                        <a:buFont typeface="Wingdings" panose="05000000000000000000" pitchFamily="2" charset="2"/>
                        <a:buChar char="q"/>
                      </a:pPr>
                      <a:r>
                        <a:rPr lang="es-MX" sz="1200" baseline="0" dirty="0" smtClean="0">
                          <a:solidFill>
                            <a:schemeClr val="tx1"/>
                          </a:solidFill>
                          <a:latin typeface="Franklin Gothic Book" panose="020B0503020102020204" pitchFamily="34" charset="0"/>
                        </a:rPr>
                        <a:t>psicoterapias especializadas</a:t>
                      </a:r>
                    </a:p>
                    <a:p>
                      <a:pPr marL="171450" indent="-171450" algn="just">
                        <a:buFont typeface="Wingdings" panose="05000000000000000000" pitchFamily="2" charset="2"/>
                        <a:buChar char="q"/>
                      </a:pPr>
                      <a:r>
                        <a:rPr lang="es-MX" sz="1200" baseline="0" dirty="0" smtClean="0">
                          <a:solidFill>
                            <a:schemeClr val="tx1"/>
                          </a:solidFill>
                          <a:latin typeface="Franklin Gothic Book" panose="020B0503020102020204" pitchFamily="34" charset="0"/>
                        </a:rPr>
                        <a:t>CEDH</a:t>
                      </a:r>
                    </a:p>
                    <a:p>
                      <a:pPr marL="171450" indent="-171450" algn="just">
                        <a:buFont typeface="Wingdings" panose="05000000000000000000" pitchFamily="2" charset="2"/>
                        <a:buChar char="q"/>
                      </a:pPr>
                      <a:r>
                        <a:rPr lang="es-MX" sz="1200" baseline="0" dirty="0" smtClean="0">
                          <a:solidFill>
                            <a:schemeClr val="tx1"/>
                          </a:solidFill>
                          <a:latin typeface="Franklin Gothic Book" panose="020B0503020102020204" pitchFamily="34" charset="0"/>
                        </a:rPr>
                        <a:t>CEAV</a:t>
                      </a:r>
                    </a:p>
                    <a:p>
                      <a:pPr marL="171450" indent="-171450" algn="just">
                        <a:buFont typeface="Wingdings" panose="05000000000000000000" pitchFamily="2" charset="2"/>
                        <a:buChar char="q"/>
                      </a:pPr>
                      <a:r>
                        <a:rPr lang="es-MX" sz="1200" baseline="0" dirty="0" smtClean="0">
                          <a:solidFill>
                            <a:schemeClr val="tx1"/>
                          </a:solidFill>
                          <a:latin typeface="Franklin Gothic Book" panose="020B0503020102020204" pitchFamily="34" charset="0"/>
                        </a:rPr>
                        <a:t>IJUMICH</a:t>
                      </a:r>
                    </a:p>
                    <a:p>
                      <a:pPr marL="171450" indent="-171450" algn="just">
                        <a:buFont typeface="Wingdings" panose="05000000000000000000" pitchFamily="2" charset="2"/>
                        <a:buChar char="q"/>
                      </a:pPr>
                      <a:r>
                        <a:rPr lang="es-MX" sz="1200" baseline="0" dirty="0" smtClean="0">
                          <a:solidFill>
                            <a:schemeClr val="tx1"/>
                          </a:solidFill>
                          <a:latin typeface="Franklin Gothic Book" panose="020B0503020102020204" pitchFamily="34" charset="0"/>
                        </a:rPr>
                        <a:t>FGE</a:t>
                      </a:r>
                    </a:p>
                    <a:p>
                      <a:pPr marL="171450" indent="-171450" algn="just">
                        <a:buFont typeface="Wingdings" panose="05000000000000000000" pitchFamily="2" charset="2"/>
                        <a:buChar char="q"/>
                      </a:pPr>
                      <a:r>
                        <a:rPr lang="es-MX" sz="1200" baseline="0" dirty="0" smtClean="0">
                          <a:solidFill>
                            <a:schemeClr val="tx1"/>
                          </a:solidFill>
                          <a:latin typeface="Franklin Gothic Book" panose="020B0503020102020204" pitchFamily="34" charset="0"/>
                        </a:rPr>
                        <a:t>SECOEM</a:t>
                      </a:r>
                    </a:p>
                    <a:p>
                      <a:pPr marL="171450" indent="-171450" algn="just">
                        <a:buFont typeface="Wingdings" panose="05000000000000000000" pitchFamily="2" charset="2"/>
                        <a:buChar char="q"/>
                      </a:pPr>
                      <a:r>
                        <a:rPr lang="es-MX" sz="1200" baseline="0" dirty="0" smtClean="0">
                          <a:solidFill>
                            <a:schemeClr val="tx1"/>
                          </a:solidFill>
                          <a:latin typeface="Franklin Gothic Book" panose="020B0503020102020204" pitchFamily="34" charset="0"/>
                        </a:rPr>
                        <a:t>MEXFAM</a:t>
                      </a:r>
                    </a:p>
                    <a:p>
                      <a:pPr marL="171450" indent="-171450" algn="just">
                        <a:buFont typeface="Wingdings" panose="05000000000000000000" pitchFamily="2" charset="2"/>
                        <a:buChar char="q"/>
                      </a:pPr>
                      <a:r>
                        <a:rPr lang="es-MX" sz="1200" baseline="0" dirty="0" smtClean="0">
                          <a:solidFill>
                            <a:schemeClr val="tx1"/>
                          </a:solidFill>
                          <a:latin typeface="Franklin Gothic Book" panose="020B0503020102020204" pitchFamily="34" charset="0"/>
                        </a:rPr>
                        <a:t>DIF</a:t>
                      </a:r>
                    </a:p>
                    <a:p>
                      <a:pPr marL="171450" indent="-171450" algn="just">
                        <a:buFont typeface="Wingdings" panose="05000000000000000000" pitchFamily="2" charset="2"/>
                        <a:buChar char="q"/>
                      </a:pPr>
                      <a:r>
                        <a:rPr lang="es-MX" sz="1200" baseline="0" dirty="0" smtClean="0">
                          <a:solidFill>
                            <a:schemeClr val="tx1"/>
                          </a:solidFill>
                          <a:latin typeface="Franklin Gothic Book" panose="020B0503020102020204" pitchFamily="34" charset="0"/>
                        </a:rPr>
                        <a:t>REDEFINE</a:t>
                      </a:r>
                    </a:p>
                    <a:p>
                      <a:pPr marL="171450" indent="-171450" algn="just">
                        <a:buFont typeface="Wingdings" panose="05000000000000000000" pitchFamily="2" charset="2"/>
                        <a:buChar char="q"/>
                      </a:pPr>
                      <a:r>
                        <a:rPr lang="es-MX" sz="1200" baseline="0" dirty="0" smtClean="0">
                          <a:solidFill>
                            <a:schemeClr val="tx1"/>
                          </a:solidFill>
                          <a:latin typeface="Franklin Gothic Book" panose="020B0503020102020204" pitchFamily="34" charset="0"/>
                        </a:rPr>
                        <a:t>SIPINNA</a:t>
                      </a:r>
                    </a:p>
                    <a:p>
                      <a:pPr marL="0" indent="0">
                        <a:buFont typeface="Wingdings" panose="05000000000000000000" pitchFamily="2" charset="2"/>
                        <a:buNone/>
                      </a:pPr>
                      <a:endParaRPr lang="es-MX" sz="1300" dirty="0">
                        <a:latin typeface="Franklin Gothic Book" panose="020B0503020102020204" pitchFamily="34" charset="0"/>
                      </a:endParaRPr>
                    </a:p>
                  </a:txBody>
                  <a:tcPr>
                    <a:solidFill>
                      <a:schemeClr val="accent1">
                        <a:lumMod val="40000"/>
                        <a:lumOff val="60000"/>
                      </a:schemeClr>
                    </a:solidFill>
                  </a:tcPr>
                </a:tc>
                <a:tc>
                  <a:txBody>
                    <a:bodyPr/>
                    <a:lstStyle/>
                    <a:p>
                      <a:pPr marL="285750" indent="-285750">
                        <a:buFont typeface="Wingdings" panose="05000000000000000000" pitchFamily="2" charset="2"/>
                        <a:buChar char="ü"/>
                      </a:pPr>
                      <a:r>
                        <a:rPr lang="es-MX" sz="1300" dirty="0" smtClean="0">
                          <a:latin typeface="Franklin Gothic Book" panose="020B0503020102020204" pitchFamily="34" charset="0"/>
                        </a:rPr>
                        <a:t>MARTES 7 DE OCTUBRE </a:t>
                      </a:r>
                      <a:endParaRPr lang="es-MX" sz="1300" dirty="0">
                        <a:latin typeface="Franklin Gothic Book" panose="020B0503020102020204" pitchFamily="34" charset="0"/>
                      </a:endParaRPr>
                    </a:p>
                  </a:txBody>
                  <a:tcPr>
                    <a:solidFill>
                      <a:schemeClr val="accent1">
                        <a:lumMod val="40000"/>
                        <a:lumOff val="60000"/>
                      </a:schemeClr>
                    </a:solidFill>
                  </a:tcPr>
                </a:tc>
                <a:tc>
                  <a:txBody>
                    <a:bodyPr/>
                    <a:lstStyle/>
                    <a:p>
                      <a:pPr marL="285750" indent="-285750">
                        <a:buFont typeface="Wingdings" panose="05000000000000000000" pitchFamily="2" charset="2"/>
                        <a:buChar char="ü"/>
                      </a:pPr>
                      <a:r>
                        <a:rPr lang="es-MX" sz="1300" dirty="0" smtClean="0">
                          <a:latin typeface="Franklin Gothic Book" panose="020B0503020102020204" pitchFamily="34" charset="0"/>
                        </a:rPr>
                        <a:t>LA PIEDAD </a:t>
                      </a:r>
                    </a:p>
                  </a:txBody>
                  <a:tcPr>
                    <a:solidFill>
                      <a:schemeClr val="accent1">
                        <a:lumMod val="40000"/>
                        <a:lumOff val="60000"/>
                      </a:schemeClr>
                    </a:solidFill>
                  </a:tcPr>
                </a:tc>
                <a:extLst>
                  <a:ext uri="{0D108BD9-81ED-4DB2-BD59-A6C34878D82A}">
                    <a16:rowId xmlns:a16="http://schemas.microsoft.com/office/drawing/2014/main" val="4062320351"/>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470768438"/>
              </p:ext>
            </p:extLst>
          </p:nvPr>
        </p:nvGraphicFramePr>
        <p:xfrm>
          <a:off x="654341" y="1373310"/>
          <a:ext cx="10628851" cy="335280"/>
        </p:xfrm>
        <a:graphic>
          <a:graphicData uri="http://schemas.openxmlformats.org/drawingml/2006/table">
            <a:tbl>
              <a:tblPr/>
              <a:tblGrid>
                <a:gridCol w="10628851">
                  <a:extLst>
                    <a:ext uri="{9D8B030D-6E8A-4147-A177-3AD203B41FA5}">
                      <a16:colId xmlns:a16="http://schemas.microsoft.com/office/drawing/2014/main" val="3836004219"/>
                    </a:ext>
                  </a:extLst>
                </a:gridCol>
              </a:tblGrid>
              <a:tr h="2432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b="0" kern="1200" dirty="0" smtClean="0">
                          <a:solidFill>
                            <a:schemeClr val="tx1"/>
                          </a:solidFill>
                          <a:effectLst/>
                          <a:latin typeface="Franklin Gothic Book" panose="020B0503020102020204" pitchFamily="34" charset="0"/>
                          <a:ea typeface="+mn-ea"/>
                          <a:cs typeface="+mn-cs"/>
                        </a:rPr>
                        <a:t>Primer componente: Educación inclusiva, integral, flexible y educación integral en sexualidad </a:t>
                      </a:r>
                      <a:endParaRPr lang="es-MX" sz="1600" b="0" dirty="0" smtClean="0">
                        <a:latin typeface="Franklin Gothic Book" panose="020B05030201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66FFFF"/>
                    </a:solidFill>
                  </a:tcPr>
                </a:tc>
                <a:extLst>
                  <a:ext uri="{0D108BD9-81ED-4DB2-BD59-A6C34878D82A}">
                    <a16:rowId xmlns:a16="http://schemas.microsoft.com/office/drawing/2014/main" val="3102817375"/>
                  </a:ext>
                </a:extLst>
              </a:tr>
            </a:tbl>
          </a:graphicData>
        </a:graphic>
      </p:graphicFrame>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9500" y="135172"/>
            <a:ext cx="1847011" cy="984651"/>
          </a:xfrm>
          <a:prstGeom prst="rect">
            <a:avLst/>
          </a:prstGeom>
        </p:spPr>
      </p:pic>
    </p:spTree>
    <p:extLst>
      <p:ext uri="{BB962C8B-B14F-4D97-AF65-F5344CB8AC3E}">
        <p14:creationId xmlns:p14="http://schemas.microsoft.com/office/powerpoint/2010/main" val="18459091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369" y="0"/>
            <a:ext cx="10515600" cy="1325563"/>
          </a:xfrm>
        </p:spPr>
        <p:txBody>
          <a:bodyPr/>
          <a:lstStyle/>
          <a:p>
            <a:r>
              <a:rPr lang="es-MX" b="1" dirty="0" smtClean="0">
                <a:latin typeface="Franklin Gothic Demi" panose="020B0703020102020204" pitchFamily="34" charset="0"/>
              </a:rPr>
              <a:t>Actividades por componentes.</a:t>
            </a:r>
            <a:endParaRPr lang="es-MX" b="1" dirty="0">
              <a:latin typeface="Franklin Gothic Demi" panose="020B07030201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422863814"/>
              </p:ext>
            </p:extLst>
          </p:nvPr>
        </p:nvGraphicFramePr>
        <p:xfrm>
          <a:off x="481264" y="1462723"/>
          <a:ext cx="10994874" cy="5045568"/>
        </p:xfrm>
        <a:graphic>
          <a:graphicData uri="http://schemas.openxmlformats.org/drawingml/2006/table">
            <a:tbl>
              <a:tblPr firstRow="1" bandRow="1">
                <a:tableStyleId>{5C22544A-7EE6-4342-B048-85BDC9FD1C3A}</a:tableStyleId>
              </a:tblPr>
              <a:tblGrid>
                <a:gridCol w="2173686">
                  <a:extLst>
                    <a:ext uri="{9D8B030D-6E8A-4147-A177-3AD203B41FA5}">
                      <a16:colId xmlns:a16="http://schemas.microsoft.com/office/drawing/2014/main" val="4022340449"/>
                    </a:ext>
                  </a:extLst>
                </a:gridCol>
                <a:gridCol w="2173686">
                  <a:extLst>
                    <a:ext uri="{9D8B030D-6E8A-4147-A177-3AD203B41FA5}">
                      <a16:colId xmlns:a16="http://schemas.microsoft.com/office/drawing/2014/main" val="2461768407"/>
                    </a:ext>
                  </a:extLst>
                </a:gridCol>
                <a:gridCol w="2173686">
                  <a:extLst>
                    <a:ext uri="{9D8B030D-6E8A-4147-A177-3AD203B41FA5}">
                      <a16:colId xmlns:a16="http://schemas.microsoft.com/office/drawing/2014/main" val="881835935"/>
                    </a:ext>
                  </a:extLst>
                </a:gridCol>
                <a:gridCol w="2173686">
                  <a:extLst>
                    <a:ext uri="{9D8B030D-6E8A-4147-A177-3AD203B41FA5}">
                      <a16:colId xmlns:a16="http://schemas.microsoft.com/office/drawing/2014/main" val="993038387"/>
                    </a:ext>
                  </a:extLst>
                </a:gridCol>
                <a:gridCol w="2300130">
                  <a:extLst>
                    <a:ext uri="{9D8B030D-6E8A-4147-A177-3AD203B41FA5}">
                      <a16:colId xmlns:a16="http://schemas.microsoft.com/office/drawing/2014/main" val="3142035446"/>
                    </a:ext>
                  </a:extLst>
                </a:gridCol>
              </a:tblGrid>
              <a:tr h="712611">
                <a:tc>
                  <a:txBody>
                    <a:bodyPr/>
                    <a:lstStyle/>
                    <a:p>
                      <a:pPr algn="ctr"/>
                      <a:r>
                        <a:rPr lang="es-MX" sz="1300" dirty="0" smtClean="0">
                          <a:solidFill>
                            <a:schemeClr val="tx1"/>
                          </a:solidFill>
                          <a:latin typeface="Franklin Gothic Book" panose="020B0503020102020204" pitchFamily="34" charset="0"/>
                        </a:rPr>
                        <a:t>SEGUNDA</a:t>
                      </a:r>
                      <a:r>
                        <a:rPr lang="es-MX" sz="1300" baseline="0" dirty="0" smtClean="0">
                          <a:solidFill>
                            <a:schemeClr val="tx1"/>
                          </a:solidFill>
                          <a:latin typeface="Franklin Gothic Book" panose="020B0503020102020204" pitchFamily="34" charset="0"/>
                        </a:rPr>
                        <a:t> FASE DE LA ESTRATEGIA NACIONAL PARA LA PREVENCIÓN DEL EMBARAZO ADOLESCENTE.</a:t>
                      </a:r>
                      <a:endParaRPr lang="es-MX" sz="1300" dirty="0">
                        <a:solidFill>
                          <a:schemeClr val="tx1"/>
                        </a:solidFill>
                        <a:latin typeface="Franklin Gothic Book" panose="020B0503020102020204" pitchFamily="34" charset="0"/>
                      </a:endParaRPr>
                    </a:p>
                  </a:txBody>
                  <a:tcPr>
                    <a:solidFill>
                      <a:srgbClr val="E3BFF7"/>
                    </a:solidFill>
                  </a:tcPr>
                </a:tc>
                <a:tc>
                  <a:txBody>
                    <a:bodyPr/>
                    <a:lstStyle/>
                    <a:p>
                      <a:pPr algn="ctr"/>
                      <a:endParaRPr lang="es-MX" sz="1300" dirty="0" smtClean="0">
                        <a:solidFill>
                          <a:schemeClr val="tx1"/>
                        </a:solidFill>
                        <a:latin typeface="Franklin Gothic Book" panose="020B0503020102020204" pitchFamily="34" charset="0"/>
                      </a:endParaRPr>
                    </a:p>
                    <a:p>
                      <a:pPr algn="ctr"/>
                      <a:r>
                        <a:rPr lang="es-MX" sz="1300" dirty="0" smtClean="0">
                          <a:solidFill>
                            <a:schemeClr val="tx1"/>
                          </a:solidFill>
                          <a:latin typeface="Franklin Gothic Book" panose="020B0503020102020204" pitchFamily="34" charset="0"/>
                        </a:rPr>
                        <a:t>ACTIVIDAD GEPEA.</a:t>
                      </a:r>
                      <a:endParaRPr lang="es-MX" sz="1300" dirty="0">
                        <a:solidFill>
                          <a:schemeClr val="tx1"/>
                        </a:solidFill>
                        <a:latin typeface="Franklin Gothic Book" panose="020B0503020102020204" pitchFamily="34" charset="0"/>
                      </a:endParaRPr>
                    </a:p>
                  </a:txBody>
                  <a:tcPr>
                    <a:solidFill>
                      <a:srgbClr val="E3BFF7"/>
                    </a:solidFill>
                  </a:tcPr>
                </a:tc>
                <a:tc>
                  <a:txBody>
                    <a:bodyPr/>
                    <a:lstStyle/>
                    <a:p>
                      <a:pPr algn="ctr"/>
                      <a:endParaRPr lang="es-MX" sz="1300" dirty="0" smtClean="0">
                        <a:solidFill>
                          <a:schemeClr val="tx1"/>
                        </a:solidFill>
                        <a:latin typeface="Franklin Gothic Book" panose="020B0503020102020204" pitchFamily="34" charset="0"/>
                      </a:endParaRPr>
                    </a:p>
                    <a:p>
                      <a:pPr algn="ctr"/>
                      <a:r>
                        <a:rPr lang="es-MX" sz="1300" dirty="0" smtClean="0">
                          <a:solidFill>
                            <a:schemeClr val="tx1"/>
                          </a:solidFill>
                          <a:latin typeface="Franklin Gothic Book" panose="020B0503020102020204" pitchFamily="34" charset="0"/>
                        </a:rPr>
                        <a:t>INSTANCIAS</a:t>
                      </a:r>
                      <a:r>
                        <a:rPr lang="es-MX" sz="1300" baseline="0" dirty="0" smtClean="0">
                          <a:solidFill>
                            <a:schemeClr val="tx1"/>
                          </a:solidFill>
                          <a:latin typeface="Franklin Gothic Book" panose="020B0503020102020204" pitchFamily="34" charset="0"/>
                        </a:rPr>
                        <a:t> PARTICIPANTES</a:t>
                      </a:r>
                    </a:p>
                    <a:p>
                      <a:pPr algn="ctr"/>
                      <a:endParaRPr lang="es-MX" sz="1300" dirty="0">
                        <a:solidFill>
                          <a:schemeClr val="tx1"/>
                        </a:solidFill>
                        <a:latin typeface="Franklin Gothic Book" panose="020B0503020102020204" pitchFamily="34" charset="0"/>
                      </a:endParaRPr>
                    </a:p>
                  </a:txBody>
                  <a:tcPr>
                    <a:solidFill>
                      <a:srgbClr val="E3BFF7"/>
                    </a:solidFill>
                  </a:tcPr>
                </a:tc>
                <a:tc>
                  <a:txBody>
                    <a:bodyPr/>
                    <a:lstStyle/>
                    <a:p>
                      <a:pPr algn="ctr"/>
                      <a:endParaRPr lang="es-MX" sz="1300" dirty="0" smtClean="0">
                        <a:solidFill>
                          <a:schemeClr val="tx1"/>
                        </a:solidFill>
                        <a:latin typeface="Franklin Gothic Book" panose="020B0503020102020204" pitchFamily="34" charset="0"/>
                      </a:endParaRPr>
                    </a:p>
                    <a:p>
                      <a:pPr algn="ctr"/>
                      <a:r>
                        <a:rPr lang="es-MX" sz="1300" dirty="0" smtClean="0">
                          <a:solidFill>
                            <a:schemeClr val="tx1"/>
                          </a:solidFill>
                          <a:latin typeface="Franklin Gothic Book" panose="020B0503020102020204" pitchFamily="34" charset="0"/>
                        </a:rPr>
                        <a:t>TEMPORALIDAD</a:t>
                      </a:r>
                    </a:p>
                    <a:p>
                      <a:pPr algn="ctr"/>
                      <a:endParaRPr lang="es-MX" sz="1300" dirty="0">
                        <a:solidFill>
                          <a:schemeClr val="tx1"/>
                        </a:solidFill>
                        <a:latin typeface="Franklin Gothic Book" panose="020B0503020102020204" pitchFamily="34" charset="0"/>
                      </a:endParaRPr>
                    </a:p>
                  </a:txBody>
                  <a:tcPr>
                    <a:solidFill>
                      <a:srgbClr val="E3BFF7"/>
                    </a:solidFill>
                  </a:tcPr>
                </a:tc>
                <a:tc>
                  <a:txBody>
                    <a:bodyPr/>
                    <a:lstStyle/>
                    <a:p>
                      <a:pPr algn="ctr"/>
                      <a:r>
                        <a:rPr lang="es-MX" sz="1300" dirty="0" smtClean="0">
                          <a:solidFill>
                            <a:schemeClr val="tx1"/>
                          </a:solidFill>
                          <a:latin typeface="Franklin Gothic Book" panose="020B0503020102020204" pitchFamily="34" charset="0"/>
                        </a:rPr>
                        <a:t>ENFOQUE</a:t>
                      </a:r>
                      <a:r>
                        <a:rPr lang="es-MX" sz="1300" baseline="0" dirty="0" smtClean="0">
                          <a:solidFill>
                            <a:schemeClr val="tx1"/>
                          </a:solidFill>
                          <a:latin typeface="Franklin Gothic Book" panose="020B0503020102020204" pitchFamily="34" charset="0"/>
                        </a:rPr>
                        <a:t> DE TERRITORIALIZACIÓN  (MUNICIPIO, COLONIA, ETC.)</a:t>
                      </a:r>
                      <a:endParaRPr lang="es-MX" sz="1300" dirty="0">
                        <a:solidFill>
                          <a:schemeClr val="tx1"/>
                        </a:solidFill>
                        <a:latin typeface="Franklin Gothic Book" panose="020B0503020102020204" pitchFamily="34" charset="0"/>
                      </a:endParaRPr>
                    </a:p>
                  </a:txBody>
                  <a:tcPr>
                    <a:solidFill>
                      <a:srgbClr val="E3BFF7"/>
                    </a:solidFill>
                  </a:tcPr>
                </a:tc>
                <a:extLst>
                  <a:ext uri="{0D108BD9-81ED-4DB2-BD59-A6C34878D82A}">
                    <a16:rowId xmlns:a16="http://schemas.microsoft.com/office/drawing/2014/main" val="3871405466"/>
                  </a:ext>
                </a:extLst>
              </a:tr>
              <a:tr h="4161648">
                <a:tc>
                  <a:txBody>
                    <a:bodyPr/>
                    <a:lstStyle/>
                    <a:p>
                      <a:pPr algn="just"/>
                      <a:endParaRPr lang="es-MX" sz="1300" dirty="0" smtClean="0">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300" kern="1200" dirty="0" smtClean="0">
                          <a:solidFill>
                            <a:schemeClr val="dk1"/>
                          </a:solidFill>
                          <a:effectLst/>
                          <a:latin typeface="Franklin Gothic Book" panose="020B0503020102020204" pitchFamily="34" charset="0"/>
                          <a:ea typeface="+mn-ea"/>
                          <a:cs typeface="+mn-cs"/>
                        </a:rPr>
                        <a:t>Promover un cambio en el entorno legal, cultural, social y regulatorio bajo un esquema de participación social que favorezca la autonomía y las decisiones libres, responsables e informadas de niñas, niños y adolescentes sobre el ejercicio de su sexualidad y su salud reproductiva37 y que reduzca las barreras sistemáticas que impiden el ejercicio de los derechos sexuales y reproductivos. </a:t>
                      </a:r>
                      <a:endParaRPr lang="es-MX" sz="1300" dirty="0" smtClean="0">
                        <a:latin typeface="Franklin Gothic Book" panose="020B0503020102020204" pitchFamily="34" charset="0"/>
                      </a:endParaRPr>
                    </a:p>
                    <a:p>
                      <a:pPr algn="just"/>
                      <a:endParaRPr lang="es-MX" sz="1300" dirty="0" smtClean="0">
                        <a:latin typeface="Franklin Gothic Book" panose="020B0503020102020204" pitchFamily="34" charset="0"/>
                      </a:endParaRPr>
                    </a:p>
                  </a:txBody>
                  <a:tcPr>
                    <a:solidFill>
                      <a:srgbClr val="E3BFF7"/>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b="0" i="0" dirty="0" smtClean="0">
                        <a:solidFill>
                          <a:srgbClr val="000000"/>
                        </a:solidFill>
                        <a:effectLst/>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b="0" i="0" dirty="0" smtClean="0">
                        <a:solidFill>
                          <a:srgbClr val="000000"/>
                        </a:solidFill>
                        <a:effectLst/>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b="0" i="0" dirty="0" smtClean="0">
                        <a:solidFill>
                          <a:srgbClr val="000000"/>
                        </a:solidFill>
                        <a:effectLst/>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300" b="1" i="0" dirty="0" smtClean="0">
                          <a:solidFill>
                            <a:srgbClr val="000000"/>
                          </a:solidFill>
                          <a:effectLst/>
                          <a:latin typeface="Franklin Gothic Book" panose="020B0503020102020204" pitchFamily="34" charset="0"/>
                        </a:rPr>
                        <a:t>“FORO REGIONAL”</a:t>
                      </a:r>
                    </a:p>
                    <a:p>
                      <a:pPr marL="0" marR="0" indent="0" algn="just" defTabSz="914400" rtl="0" eaLnBrk="1" fontAlgn="auto" latinLnBrk="0" hangingPunct="1">
                        <a:lnSpc>
                          <a:spcPct val="100000"/>
                        </a:lnSpc>
                        <a:spcBef>
                          <a:spcPts val="0"/>
                        </a:spcBef>
                        <a:spcAft>
                          <a:spcPts val="0"/>
                        </a:spcAft>
                        <a:buClrTx/>
                        <a:buSzTx/>
                        <a:buFontTx/>
                        <a:buNone/>
                        <a:tabLst/>
                        <a:defRPr/>
                      </a:pPr>
                      <a:r>
                        <a:rPr lang="es-MX" sz="1300" b="0" i="0" dirty="0" smtClean="0">
                          <a:solidFill>
                            <a:srgbClr val="000000"/>
                          </a:solidFill>
                          <a:effectLst/>
                          <a:latin typeface="Franklin Gothic Book" panose="020B0503020102020204" pitchFamily="34" charset="0"/>
                        </a:rPr>
                        <a:t>- DOCENTES Y PERSONAL ADMINISTRATIVO.</a:t>
                      </a: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b="0" i="0" dirty="0" smtClean="0">
                        <a:solidFill>
                          <a:srgbClr val="000000"/>
                        </a:solidFill>
                        <a:effectLst/>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b="0" i="0" dirty="0" smtClean="0">
                        <a:solidFill>
                          <a:srgbClr val="000000"/>
                        </a:solidFill>
                        <a:effectLst/>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b="0" i="0" dirty="0" smtClean="0">
                        <a:solidFill>
                          <a:srgbClr val="000000"/>
                        </a:solidFill>
                        <a:effectLst/>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300" b="1" i="0" dirty="0" smtClean="0">
                          <a:solidFill>
                            <a:srgbClr val="000000"/>
                          </a:solidFill>
                          <a:effectLst/>
                          <a:latin typeface="Franklin Gothic Book" panose="020B0503020102020204" pitchFamily="34" charset="0"/>
                        </a:rPr>
                        <a:t>TEMA:</a:t>
                      </a:r>
                    </a:p>
                    <a:p>
                      <a:pPr marL="0" marR="0" indent="0" algn="just" defTabSz="914400" rtl="0" eaLnBrk="1" fontAlgn="auto" latinLnBrk="0" hangingPunct="1">
                        <a:lnSpc>
                          <a:spcPct val="100000"/>
                        </a:lnSpc>
                        <a:spcBef>
                          <a:spcPts val="0"/>
                        </a:spcBef>
                        <a:spcAft>
                          <a:spcPts val="0"/>
                        </a:spcAft>
                        <a:buClrTx/>
                        <a:buSzTx/>
                        <a:buFontTx/>
                        <a:buNone/>
                        <a:tabLst/>
                        <a:defRPr/>
                      </a:pPr>
                      <a:r>
                        <a:rPr lang="es-MX" sz="1300" b="1" i="0" baseline="0" dirty="0" smtClean="0">
                          <a:solidFill>
                            <a:srgbClr val="000000"/>
                          </a:solidFill>
                          <a:effectLst/>
                          <a:latin typeface="Franklin Gothic Book" panose="020B0503020102020204" pitchFamily="34" charset="0"/>
                        </a:rPr>
                        <a:t> </a:t>
                      </a:r>
                      <a:r>
                        <a:rPr lang="es-MX" sz="1300" b="0" i="0" baseline="0" dirty="0" smtClean="0">
                          <a:solidFill>
                            <a:srgbClr val="000000"/>
                          </a:solidFill>
                          <a:effectLst/>
                          <a:latin typeface="Franklin Gothic Book" panose="020B0503020102020204" pitchFamily="34" charset="0"/>
                        </a:rPr>
                        <a:t>DERCHOS SEXUALES Y REPRODUCTIVOS.</a:t>
                      </a:r>
                      <a:endParaRPr lang="es-MX" sz="1300" b="0" i="0" dirty="0" smtClean="0">
                        <a:solidFill>
                          <a:srgbClr val="000000"/>
                        </a:solidFill>
                        <a:effectLst/>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b="0" i="0" dirty="0" smtClean="0">
                        <a:solidFill>
                          <a:srgbClr val="000000"/>
                        </a:solidFill>
                        <a:effectLst/>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b="0" i="0" dirty="0" smtClean="0">
                        <a:solidFill>
                          <a:srgbClr val="000000"/>
                        </a:solidFill>
                        <a:effectLst/>
                        <a:latin typeface="Franklin Gothic Book" panose="020B05030201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sz="1300" dirty="0">
                        <a:latin typeface="Franklin Gothic Book" panose="020B0503020102020204" pitchFamily="34" charset="0"/>
                      </a:endParaRPr>
                    </a:p>
                  </a:txBody>
                  <a:tcPr>
                    <a:solidFill>
                      <a:srgbClr val="E3BFF7"/>
                    </a:solidFill>
                  </a:tcPr>
                </a:tc>
                <a:tc>
                  <a:txBody>
                    <a:bodyPr/>
                    <a:lstStyle/>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SSA</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IMSS</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IMSS BIENESTAR</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ISSSTE</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psicoterapias especializadas</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CEDH</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CEAV</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IJUMICH</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FGE</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SECOEM</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MEXFAM</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DIF</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REDEFINE</a:t>
                      </a:r>
                      <a:endParaRPr lang="es-MX" sz="1300" baseline="0" dirty="0">
                        <a:latin typeface="Franklin Gothic Book" panose="020B0503020102020204" pitchFamily="34" charset="0"/>
                      </a:endParaRPr>
                    </a:p>
                    <a:p>
                      <a:pPr marL="171450" indent="-171450" algn="just">
                        <a:buFont typeface="Wingdings" panose="05000000000000000000" pitchFamily="2" charset="2"/>
                        <a:buChar char="q"/>
                      </a:pPr>
                      <a:r>
                        <a:rPr lang="es-MX" sz="1300" baseline="0" dirty="0" smtClean="0">
                          <a:latin typeface="Franklin Gothic Book" panose="020B0503020102020204" pitchFamily="34" charset="0"/>
                        </a:rPr>
                        <a:t>SIPINNA</a:t>
                      </a:r>
                    </a:p>
                    <a:p>
                      <a:pPr marL="171450" indent="-171450" algn="just">
                        <a:buFont typeface="Wingdings" panose="05000000000000000000" pitchFamily="2" charset="2"/>
                        <a:buChar char="q"/>
                      </a:pPr>
                      <a:endParaRPr lang="es-MX" sz="1400" baseline="0" dirty="0" smtClean="0">
                        <a:latin typeface="Franklin Gothic Book" panose="020B0503020102020204" pitchFamily="34" charset="0"/>
                      </a:endParaRPr>
                    </a:p>
                  </a:txBody>
                  <a:tcPr>
                    <a:solidFill>
                      <a:srgbClr val="E3BFF7"/>
                    </a:solidFill>
                  </a:tcPr>
                </a:tc>
                <a:tc>
                  <a:txBody>
                    <a:bodyPr/>
                    <a:lstStyle/>
                    <a:p>
                      <a:pPr marL="171450" indent="-171450">
                        <a:buFont typeface="Wingdings" panose="05000000000000000000" pitchFamily="2" charset="2"/>
                        <a:buChar char="ü"/>
                      </a:pPr>
                      <a:r>
                        <a:rPr lang="es-MX" sz="1300" baseline="0" dirty="0" smtClean="0">
                          <a:latin typeface="Franklin Gothic Book" panose="020B0503020102020204" pitchFamily="34" charset="0"/>
                        </a:rPr>
                        <a:t>VIERNES 24 OCTUBRE</a:t>
                      </a:r>
                      <a:endParaRPr lang="es-MX" sz="1300" dirty="0">
                        <a:latin typeface="Franklin Gothic Book" panose="020B0503020102020204" pitchFamily="34" charset="0"/>
                      </a:endParaRPr>
                    </a:p>
                  </a:txBody>
                  <a:tcPr>
                    <a:solidFill>
                      <a:srgbClr val="E3BFF7"/>
                    </a:solidFill>
                  </a:tcPr>
                </a:tc>
                <a:tc>
                  <a:txBody>
                    <a:bodyPr/>
                    <a:lstStyle/>
                    <a:p>
                      <a:pPr marL="285750" indent="-285750">
                        <a:buFont typeface="Wingdings" panose="05000000000000000000" pitchFamily="2" charset="2"/>
                        <a:buChar char="ü"/>
                      </a:pPr>
                      <a:r>
                        <a:rPr lang="es-MX" sz="1300" dirty="0" smtClean="0">
                          <a:latin typeface="Franklin Gothic Book" panose="020B0503020102020204" pitchFamily="34" charset="0"/>
                        </a:rPr>
                        <a:t>LAZARO</a:t>
                      </a:r>
                      <a:r>
                        <a:rPr lang="es-MX" sz="1300" baseline="0" dirty="0" smtClean="0">
                          <a:latin typeface="Franklin Gothic Book" panose="020B0503020102020204" pitchFamily="34" charset="0"/>
                        </a:rPr>
                        <a:t> CARDENAS </a:t>
                      </a:r>
                      <a:endParaRPr lang="es-MX" sz="1300" dirty="0">
                        <a:latin typeface="Franklin Gothic Book" panose="020B0503020102020204" pitchFamily="34" charset="0"/>
                      </a:endParaRPr>
                    </a:p>
                  </a:txBody>
                  <a:tcPr>
                    <a:solidFill>
                      <a:srgbClr val="E3BFF7"/>
                    </a:solidFill>
                  </a:tcPr>
                </a:tc>
                <a:extLst>
                  <a:ext uri="{0D108BD9-81ED-4DB2-BD59-A6C34878D82A}">
                    <a16:rowId xmlns:a16="http://schemas.microsoft.com/office/drawing/2014/main" val="4062320351"/>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937160506"/>
              </p:ext>
            </p:extLst>
          </p:nvPr>
        </p:nvGraphicFramePr>
        <p:xfrm>
          <a:off x="481264" y="1188403"/>
          <a:ext cx="10994875" cy="274320"/>
        </p:xfrm>
        <a:graphic>
          <a:graphicData uri="http://schemas.openxmlformats.org/drawingml/2006/table">
            <a:tbl>
              <a:tblPr/>
              <a:tblGrid>
                <a:gridCol w="10994875">
                  <a:extLst>
                    <a:ext uri="{9D8B030D-6E8A-4147-A177-3AD203B41FA5}">
                      <a16:colId xmlns:a16="http://schemas.microsoft.com/office/drawing/2014/main" val="3836004219"/>
                    </a:ext>
                  </a:extLst>
                </a:gridCol>
              </a:tblGrid>
              <a:tr h="2432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effectLst/>
                          <a:latin typeface="Franklin Gothic Book" panose="020B0503020102020204" pitchFamily="34" charset="0"/>
                          <a:ea typeface="+mn-ea"/>
                          <a:cs typeface="+mn-cs"/>
                        </a:rPr>
                        <a:t>Segundo componente: </a:t>
                      </a:r>
                      <a:r>
                        <a:rPr lang="es-MX" sz="1200" b="0" kern="1200" dirty="0" smtClean="0">
                          <a:solidFill>
                            <a:schemeClr val="tx1"/>
                          </a:solidFill>
                          <a:effectLst/>
                          <a:latin typeface="Franklin Gothic Book" panose="020B0503020102020204" pitchFamily="34" charset="0"/>
                          <a:ea typeface="+mn-ea"/>
                          <a:cs typeface="+mn-cs"/>
                        </a:rPr>
                        <a:t>Entorno habilitante </a:t>
                      </a:r>
                      <a:endParaRPr lang="es-MX" sz="1200" b="0" dirty="0">
                        <a:solidFill>
                          <a:schemeClr val="bg1"/>
                        </a:solidFill>
                        <a:latin typeface="Franklin Gothic Book" panose="020B05030201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C00FF"/>
                    </a:solidFill>
                  </a:tcPr>
                </a:tc>
                <a:extLst>
                  <a:ext uri="{0D108BD9-81ED-4DB2-BD59-A6C34878D82A}">
                    <a16:rowId xmlns:a16="http://schemas.microsoft.com/office/drawing/2014/main" val="3102817375"/>
                  </a:ext>
                </a:extLst>
              </a:tr>
            </a:tbl>
          </a:graphicData>
        </a:graphic>
      </p:graphicFrame>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9500" y="135172"/>
            <a:ext cx="1847011" cy="984651"/>
          </a:xfrm>
          <a:prstGeom prst="rect">
            <a:avLst/>
          </a:prstGeom>
        </p:spPr>
      </p:pic>
    </p:spTree>
    <p:extLst>
      <p:ext uri="{BB962C8B-B14F-4D97-AF65-F5344CB8AC3E}">
        <p14:creationId xmlns:p14="http://schemas.microsoft.com/office/powerpoint/2010/main" val="5196857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369" y="0"/>
            <a:ext cx="10515600" cy="1325563"/>
          </a:xfrm>
        </p:spPr>
        <p:txBody>
          <a:bodyPr/>
          <a:lstStyle/>
          <a:p>
            <a:r>
              <a:rPr lang="es-MX" b="1" dirty="0" smtClean="0">
                <a:latin typeface="Franklin Gothic Demi" panose="020B0703020102020204" pitchFamily="34" charset="0"/>
              </a:rPr>
              <a:t>Actividades por componentes.</a:t>
            </a:r>
            <a:endParaRPr lang="es-MX" b="1" dirty="0">
              <a:latin typeface="Franklin Gothic Demi" panose="020B07030201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533367429"/>
              </p:ext>
            </p:extLst>
          </p:nvPr>
        </p:nvGraphicFramePr>
        <p:xfrm>
          <a:off x="565484" y="1462723"/>
          <a:ext cx="10910655" cy="5045568"/>
        </p:xfrm>
        <a:graphic>
          <a:graphicData uri="http://schemas.openxmlformats.org/drawingml/2006/table">
            <a:tbl>
              <a:tblPr firstRow="1" bandRow="1">
                <a:tableStyleId>{5C22544A-7EE6-4342-B048-85BDC9FD1C3A}</a:tableStyleId>
              </a:tblPr>
              <a:tblGrid>
                <a:gridCol w="2157036">
                  <a:extLst>
                    <a:ext uri="{9D8B030D-6E8A-4147-A177-3AD203B41FA5}">
                      <a16:colId xmlns:a16="http://schemas.microsoft.com/office/drawing/2014/main" val="4022340449"/>
                    </a:ext>
                  </a:extLst>
                </a:gridCol>
                <a:gridCol w="2157036">
                  <a:extLst>
                    <a:ext uri="{9D8B030D-6E8A-4147-A177-3AD203B41FA5}">
                      <a16:colId xmlns:a16="http://schemas.microsoft.com/office/drawing/2014/main" val="2461768407"/>
                    </a:ext>
                  </a:extLst>
                </a:gridCol>
                <a:gridCol w="2157036">
                  <a:extLst>
                    <a:ext uri="{9D8B030D-6E8A-4147-A177-3AD203B41FA5}">
                      <a16:colId xmlns:a16="http://schemas.microsoft.com/office/drawing/2014/main" val="881835935"/>
                    </a:ext>
                  </a:extLst>
                </a:gridCol>
                <a:gridCol w="2157036">
                  <a:extLst>
                    <a:ext uri="{9D8B030D-6E8A-4147-A177-3AD203B41FA5}">
                      <a16:colId xmlns:a16="http://schemas.microsoft.com/office/drawing/2014/main" val="993038387"/>
                    </a:ext>
                  </a:extLst>
                </a:gridCol>
                <a:gridCol w="2282511">
                  <a:extLst>
                    <a:ext uri="{9D8B030D-6E8A-4147-A177-3AD203B41FA5}">
                      <a16:colId xmlns:a16="http://schemas.microsoft.com/office/drawing/2014/main" val="3142035446"/>
                    </a:ext>
                  </a:extLst>
                </a:gridCol>
              </a:tblGrid>
              <a:tr h="712611">
                <a:tc>
                  <a:txBody>
                    <a:bodyPr/>
                    <a:lstStyle/>
                    <a:p>
                      <a:pPr algn="ctr"/>
                      <a:r>
                        <a:rPr lang="es-MX" sz="1300" dirty="0" smtClean="0">
                          <a:solidFill>
                            <a:schemeClr val="tx1"/>
                          </a:solidFill>
                          <a:latin typeface="Franklin Gothic Book" panose="020B0503020102020204" pitchFamily="34" charset="0"/>
                        </a:rPr>
                        <a:t>SEGUNDA</a:t>
                      </a:r>
                      <a:r>
                        <a:rPr lang="es-MX" sz="1300" baseline="0" dirty="0" smtClean="0">
                          <a:solidFill>
                            <a:schemeClr val="tx1"/>
                          </a:solidFill>
                          <a:latin typeface="Franklin Gothic Book" panose="020B0503020102020204" pitchFamily="34" charset="0"/>
                        </a:rPr>
                        <a:t> FASE DE LA ESTRATEGIA NACIONAL PARA LA PREVENCIÓN DEL EMBARAZO ADOLESCENTE.</a:t>
                      </a:r>
                      <a:endParaRPr lang="es-MX" sz="1300" dirty="0">
                        <a:solidFill>
                          <a:schemeClr val="tx1"/>
                        </a:solidFill>
                        <a:latin typeface="Franklin Gothic Book" panose="020B0503020102020204" pitchFamily="34" charset="0"/>
                      </a:endParaRPr>
                    </a:p>
                  </a:txBody>
                  <a:tcPr>
                    <a:solidFill>
                      <a:srgbClr val="EBC8FA"/>
                    </a:solidFill>
                  </a:tcPr>
                </a:tc>
                <a:tc>
                  <a:txBody>
                    <a:bodyPr/>
                    <a:lstStyle/>
                    <a:p>
                      <a:pPr algn="just"/>
                      <a:r>
                        <a:rPr lang="es-MX" sz="1300" dirty="0" smtClean="0">
                          <a:solidFill>
                            <a:schemeClr val="tx1"/>
                          </a:solidFill>
                          <a:latin typeface="Franklin Gothic Book" panose="020B0503020102020204" pitchFamily="34" charset="0"/>
                        </a:rPr>
                        <a:t>ACTIVIDAD GEPEA.</a:t>
                      </a:r>
                      <a:endParaRPr lang="es-MX" sz="1300" dirty="0">
                        <a:solidFill>
                          <a:schemeClr val="tx1"/>
                        </a:solidFill>
                        <a:latin typeface="Franklin Gothic Book" panose="020B0503020102020204" pitchFamily="34" charset="0"/>
                      </a:endParaRPr>
                    </a:p>
                  </a:txBody>
                  <a:tcPr>
                    <a:solidFill>
                      <a:srgbClr val="EBC8FA"/>
                    </a:solidFill>
                  </a:tcPr>
                </a:tc>
                <a:tc>
                  <a:txBody>
                    <a:bodyPr/>
                    <a:lstStyle/>
                    <a:p>
                      <a:pPr algn="ctr"/>
                      <a:r>
                        <a:rPr lang="es-MX" sz="1300" dirty="0" smtClean="0">
                          <a:solidFill>
                            <a:schemeClr val="tx1"/>
                          </a:solidFill>
                          <a:latin typeface="Franklin Gothic Book" panose="020B0503020102020204" pitchFamily="34" charset="0"/>
                        </a:rPr>
                        <a:t>INSTANCIAS</a:t>
                      </a:r>
                      <a:r>
                        <a:rPr lang="es-MX" sz="1300" baseline="0" dirty="0" smtClean="0">
                          <a:solidFill>
                            <a:schemeClr val="tx1"/>
                          </a:solidFill>
                          <a:latin typeface="Franklin Gothic Book" panose="020B0503020102020204" pitchFamily="34" charset="0"/>
                        </a:rPr>
                        <a:t> PARTICIPANTES</a:t>
                      </a:r>
                    </a:p>
                    <a:p>
                      <a:pPr algn="ctr"/>
                      <a:endParaRPr lang="es-MX" sz="1300" dirty="0">
                        <a:solidFill>
                          <a:schemeClr val="tx1"/>
                        </a:solidFill>
                        <a:latin typeface="Franklin Gothic Book" panose="020B0503020102020204" pitchFamily="34" charset="0"/>
                      </a:endParaRPr>
                    </a:p>
                  </a:txBody>
                  <a:tcPr>
                    <a:solidFill>
                      <a:srgbClr val="EBC8FA"/>
                    </a:solidFill>
                  </a:tcPr>
                </a:tc>
                <a:tc>
                  <a:txBody>
                    <a:bodyPr/>
                    <a:lstStyle/>
                    <a:p>
                      <a:pPr algn="ctr"/>
                      <a:r>
                        <a:rPr lang="es-MX" sz="1300" dirty="0" smtClean="0">
                          <a:solidFill>
                            <a:schemeClr val="tx1"/>
                          </a:solidFill>
                          <a:latin typeface="Franklin Gothic Book" panose="020B0503020102020204" pitchFamily="34" charset="0"/>
                        </a:rPr>
                        <a:t>TEMPORALIDAD</a:t>
                      </a:r>
                    </a:p>
                    <a:p>
                      <a:pPr algn="ctr"/>
                      <a:endParaRPr lang="es-MX" sz="1300" dirty="0">
                        <a:solidFill>
                          <a:schemeClr val="tx1"/>
                        </a:solidFill>
                        <a:latin typeface="Franklin Gothic Book" panose="020B0503020102020204" pitchFamily="34" charset="0"/>
                      </a:endParaRPr>
                    </a:p>
                  </a:txBody>
                  <a:tcPr>
                    <a:solidFill>
                      <a:srgbClr val="EBC8FA"/>
                    </a:solidFill>
                  </a:tcPr>
                </a:tc>
                <a:tc>
                  <a:txBody>
                    <a:bodyPr/>
                    <a:lstStyle/>
                    <a:p>
                      <a:pPr algn="ctr"/>
                      <a:r>
                        <a:rPr lang="es-MX" sz="1300" dirty="0" smtClean="0">
                          <a:solidFill>
                            <a:schemeClr val="tx1"/>
                          </a:solidFill>
                          <a:latin typeface="Franklin Gothic Book" panose="020B0503020102020204" pitchFamily="34" charset="0"/>
                        </a:rPr>
                        <a:t>ENFOQUE</a:t>
                      </a:r>
                      <a:r>
                        <a:rPr lang="es-MX" sz="1300" baseline="0" dirty="0" smtClean="0">
                          <a:solidFill>
                            <a:schemeClr val="tx1"/>
                          </a:solidFill>
                          <a:latin typeface="Franklin Gothic Book" panose="020B0503020102020204" pitchFamily="34" charset="0"/>
                        </a:rPr>
                        <a:t> DE TERRITORIALIZACIÓN  (MUNICIPIO, COLONIA, ETC.)</a:t>
                      </a:r>
                      <a:endParaRPr lang="es-MX" sz="1300" dirty="0">
                        <a:solidFill>
                          <a:schemeClr val="tx1"/>
                        </a:solidFill>
                        <a:latin typeface="Franklin Gothic Book" panose="020B0503020102020204" pitchFamily="34" charset="0"/>
                      </a:endParaRPr>
                    </a:p>
                  </a:txBody>
                  <a:tcPr>
                    <a:solidFill>
                      <a:srgbClr val="EBC8FA"/>
                    </a:solidFill>
                  </a:tcPr>
                </a:tc>
                <a:extLst>
                  <a:ext uri="{0D108BD9-81ED-4DB2-BD59-A6C34878D82A}">
                    <a16:rowId xmlns:a16="http://schemas.microsoft.com/office/drawing/2014/main" val="3871405466"/>
                  </a:ext>
                </a:extLst>
              </a:tr>
              <a:tr h="416164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300" kern="1200" dirty="0" smtClean="0">
                          <a:solidFill>
                            <a:schemeClr val="tx1"/>
                          </a:solidFill>
                          <a:effectLst/>
                          <a:latin typeface="Franklin Gothic Book" panose="020B0503020102020204" pitchFamily="34" charset="0"/>
                          <a:ea typeface="+mn-ea"/>
                          <a:cs typeface="+mn-cs"/>
                        </a:rPr>
                        <a:t>Fortalecer las acciones orientadas a la prevención, la detección temprana y la atención intersectorial de la violencia sexual en niñas y adolescentes, los matrimonios, las uniones y los embarazos forzados en menores de 15 años; garantizar el acceso a la interrupción legal del embarazo (</a:t>
                      </a:r>
                      <a:r>
                        <a:rPr lang="es-MX" sz="1300" kern="1200" dirty="0" err="1" smtClean="0">
                          <a:solidFill>
                            <a:schemeClr val="tx1"/>
                          </a:solidFill>
                          <a:effectLst/>
                          <a:latin typeface="Franklin Gothic Book" panose="020B0503020102020204" pitchFamily="34" charset="0"/>
                          <a:ea typeface="+mn-ea"/>
                          <a:cs typeface="+mn-cs"/>
                        </a:rPr>
                        <a:t>ile</a:t>
                      </a:r>
                      <a:r>
                        <a:rPr lang="es-MX" sz="1300" kern="1200" dirty="0" smtClean="0">
                          <a:solidFill>
                            <a:schemeClr val="tx1"/>
                          </a:solidFill>
                          <a:effectLst/>
                          <a:latin typeface="Franklin Gothic Book" panose="020B0503020102020204" pitchFamily="34" charset="0"/>
                          <a:ea typeface="+mn-ea"/>
                          <a:cs typeface="+mn-cs"/>
                        </a:rPr>
                        <a:t>) por la causal violación, y dar cumplimiento a la nom04639 y a la </a:t>
                      </a:r>
                      <a:r>
                        <a:rPr lang="es-MX" sz="1300" kern="1200" dirty="0" err="1" smtClean="0">
                          <a:solidFill>
                            <a:schemeClr val="tx1"/>
                          </a:solidFill>
                          <a:effectLst/>
                          <a:latin typeface="Franklin Gothic Book" panose="020B0503020102020204" pitchFamily="34" charset="0"/>
                          <a:ea typeface="+mn-ea"/>
                          <a:cs typeface="+mn-cs"/>
                        </a:rPr>
                        <a:t>nom</a:t>
                      </a:r>
                      <a:r>
                        <a:rPr lang="es-MX" sz="1300" kern="1200" dirty="0" smtClean="0">
                          <a:solidFill>
                            <a:schemeClr val="tx1"/>
                          </a:solidFill>
                          <a:effectLst/>
                          <a:latin typeface="Franklin Gothic Book" panose="020B0503020102020204" pitchFamily="34" charset="0"/>
                          <a:ea typeface="+mn-ea"/>
                          <a:cs typeface="+mn-cs"/>
                        </a:rPr>
                        <a:t> 047.</a:t>
                      </a:r>
                    </a:p>
                    <a:p>
                      <a:pPr algn="just"/>
                      <a:endParaRPr lang="es-MX" sz="1300" dirty="0" smtClean="0">
                        <a:solidFill>
                          <a:schemeClr val="tx1"/>
                        </a:solidFill>
                        <a:latin typeface="Franklin Gothic Book" panose="020B0503020102020204" pitchFamily="34" charset="0"/>
                      </a:endParaRPr>
                    </a:p>
                  </a:txBody>
                  <a:tcPr>
                    <a:solidFill>
                      <a:srgbClr val="EBC8FA"/>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b="0" i="0" dirty="0" smtClean="0">
                        <a:solidFill>
                          <a:schemeClr val="tx1"/>
                        </a:solidFill>
                        <a:effectLst/>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b="1" i="0" dirty="0" smtClean="0">
                        <a:solidFill>
                          <a:schemeClr val="tx1"/>
                        </a:solidFill>
                        <a:effectLst/>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300" b="1" i="0" dirty="0" smtClean="0">
                          <a:solidFill>
                            <a:schemeClr val="tx1"/>
                          </a:solidFill>
                          <a:effectLst/>
                          <a:latin typeface="Franklin Gothic Book" panose="020B0503020102020204" pitchFamily="34" charset="0"/>
                        </a:rPr>
                        <a:t>“FORO REGIONAL”</a:t>
                      </a:r>
                    </a:p>
                    <a:p>
                      <a:pPr marL="0" marR="0" indent="0" algn="just" defTabSz="914400" rtl="0" eaLnBrk="1" fontAlgn="auto" latinLnBrk="0" hangingPunct="1">
                        <a:lnSpc>
                          <a:spcPct val="100000"/>
                        </a:lnSpc>
                        <a:spcBef>
                          <a:spcPts val="0"/>
                        </a:spcBef>
                        <a:spcAft>
                          <a:spcPts val="0"/>
                        </a:spcAft>
                        <a:buClrTx/>
                        <a:buSzTx/>
                        <a:buFontTx/>
                        <a:buNone/>
                        <a:tabLst/>
                        <a:defRPr/>
                      </a:pPr>
                      <a:r>
                        <a:rPr lang="es-MX" sz="1300" b="0" i="0" dirty="0" smtClean="0">
                          <a:solidFill>
                            <a:schemeClr val="tx1"/>
                          </a:solidFill>
                          <a:effectLst/>
                          <a:latin typeface="Franklin Gothic Book" panose="020B0503020102020204" pitchFamily="34" charset="0"/>
                        </a:rPr>
                        <a:t>-  DOCENTES Y PERSONAL ADMINISTRATIVO.</a:t>
                      </a: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b="0" i="0" dirty="0" smtClean="0">
                        <a:solidFill>
                          <a:schemeClr val="tx1"/>
                        </a:solidFill>
                        <a:effectLst/>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b="0" i="0" dirty="0" smtClean="0">
                        <a:solidFill>
                          <a:schemeClr val="tx1"/>
                        </a:solidFill>
                        <a:effectLst/>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b="0" i="0" dirty="0" smtClean="0">
                        <a:solidFill>
                          <a:schemeClr val="tx1"/>
                        </a:solidFill>
                        <a:effectLst/>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300" b="1" dirty="0" smtClean="0">
                          <a:solidFill>
                            <a:schemeClr val="tx1"/>
                          </a:solidFill>
                          <a:latin typeface="Franklin Gothic Book" panose="020B0503020102020204" pitchFamily="34" charset="0"/>
                        </a:rPr>
                        <a:t>TEMA:</a:t>
                      </a:r>
                    </a:p>
                    <a:p>
                      <a:pPr marL="0" marR="0" indent="0" algn="just" defTabSz="914400" rtl="0" eaLnBrk="1" fontAlgn="auto" latinLnBrk="0" hangingPunct="1">
                        <a:lnSpc>
                          <a:spcPct val="100000"/>
                        </a:lnSpc>
                        <a:spcBef>
                          <a:spcPts val="0"/>
                        </a:spcBef>
                        <a:spcAft>
                          <a:spcPts val="0"/>
                        </a:spcAft>
                        <a:buClrTx/>
                        <a:buSzTx/>
                        <a:buFontTx/>
                        <a:buNone/>
                        <a:tabLst/>
                        <a:defRPr/>
                      </a:pPr>
                      <a:r>
                        <a:rPr lang="es-MX" sz="1300" b="1" dirty="0" smtClean="0">
                          <a:solidFill>
                            <a:schemeClr val="tx1"/>
                          </a:solidFill>
                          <a:latin typeface="Franklin Gothic Book" panose="020B0503020102020204" pitchFamily="34" charset="0"/>
                        </a:rPr>
                        <a:t> </a:t>
                      </a:r>
                      <a:r>
                        <a:rPr lang="es-MX" sz="1300" b="0" dirty="0" smtClean="0">
                          <a:solidFill>
                            <a:schemeClr val="tx1"/>
                          </a:solidFill>
                          <a:latin typeface="Franklin Gothic Book" panose="020B0503020102020204" pitchFamily="34" charset="0"/>
                        </a:rPr>
                        <a:t>VIOLENCIA DE GENERO </a:t>
                      </a:r>
                      <a:endParaRPr lang="es-MX" sz="1300" b="0" dirty="0">
                        <a:solidFill>
                          <a:schemeClr val="tx1"/>
                        </a:solidFill>
                        <a:latin typeface="Franklin Gothic Book" panose="020B0503020102020204" pitchFamily="34" charset="0"/>
                      </a:endParaRPr>
                    </a:p>
                  </a:txBody>
                  <a:tcPr>
                    <a:solidFill>
                      <a:srgbClr val="EBC8FA"/>
                    </a:solidFill>
                  </a:tcPr>
                </a:tc>
                <a:tc>
                  <a:txBody>
                    <a:bodyPr/>
                    <a:lstStyle/>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SSA</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IMSS</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IMSS BIENESTAR</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ISSSTE</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psicoterapias especializadas</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CEDH</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CEAV</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IJUMICH</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FGE</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SECOEM</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MEXFAM</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DIF</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REDEFINE</a:t>
                      </a:r>
                      <a:endParaRPr lang="es-MX" sz="1300" baseline="0" dirty="0">
                        <a:solidFill>
                          <a:schemeClr val="tx1"/>
                        </a:solidFill>
                        <a:latin typeface="Franklin Gothic Book" panose="020B0503020102020204" pitchFamily="34" charset="0"/>
                      </a:endParaRPr>
                    </a:p>
                    <a:p>
                      <a:pPr marL="171450" indent="-171450" algn="just">
                        <a:buFont typeface="Wingdings" panose="05000000000000000000" pitchFamily="2" charset="2"/>
                        <a:buChar char="q"/>
                      </a:pPr>
                      <a:r>
                        <a:rPr lang="es-MX" sz="1300" baseline="0" dirty="0" smtClean="0">
                          <a:solidFill>
                            <a:schemeClr val="tx1"/>
                          </a:solidFill>
                          <a:latin typeface="Franklin Gothic Book" panose="020B0503020102020204" pitchFamily="34" charset="0"/>
                        </a:rPr>
                        <a:t>SIPINNA</a:t>
                      </a:r>
                    </a:p>
                    <a:p>
                      <a:pPr marL="171450" indent="-171450" algn="just">
                        <a:buFont typeface="Wingdings" panose="05000000000000000000" pitchFamily="2" charset="2"/>
                        <a:buChar char="q"/>
                      </a:pPr>
                      <a:endParaRPr lang="es-MX" sz="1400" baseline="0" dirty="0" smtClean="0">
                        <a:latin typeface="Franklin Gothic Book" panose="020B0503020102020204" pitchFamily="34" charset="0"/>
                      </a:endParaRPr>
                    </a:p>
                  </a:txBody>
                  <a:tcPr>
                    <a:solidFill>
                      <a:srgbClr val="EBC8FA"/>
                    </a:solidFill>
                  </a:tcPr>
                </a:tc>
                <a:tc>
                  <a:txBody>
                    <a:bodyPr/>
                    <a:lstStyle/>
                    <a:p>
                      <a:pPr marL="285750" indent="-285750">
                        <a:buFont typeface="Wingdings" panose="05000000000000000000" pitchFamily="2" charset="2"/>
                        <a:buChar char="ü"/>
                      </a:pPr>
                      <a:r>
                        <a:rPr lang="es-MX" sz="1300" dirty="0" smtClean="0">
                          <a:solidFill>
                            <a:schemeClr val="tx1"/>
                          </a:solidFill>
                          <a:latin typeface="Franklin Gothic Book" panose="020B0503020102020204" pitchFamily="34" charset="0"/>
                        </a:rPr>
                        <a:t>LUNES</a:t>
                      </a:r>
                      <a:r>
                        <a:rPr lang="es-MX" sz="1300" baseline="0" dirty="0" smtClean="0">
                          <a:solidFill>
                            <a:schemeClr val="tx1"/>
                          </a:solidFill>
                          <a:latin typeface="Franklin Gothic Book" panose="020B0503020102020204" pitchFamily="34" charset="0"/>
                        </a:rPr>
                        <a:t> </a:t>
                      </a:r>
                      <a:r>
                        <a:rPr lang="es-MX" sz="1300" dirty="0" smtClean="0">
                          <a:solidFill>
                            <a:schemeClr val="tx1"/>
                          </a:solidFill>
                          <a:latin typeface="Franklin Gothic Book" panose="020B0503020102020204" pitchFamily="34" charset="0"/>
                        </a:rPr>
                        <a:t>10 DE  NOVIEMBRE. </a:t>
                      </a:r>
                      <a:endParaRPr lang="es-MX" sz="1300" dirty="0">
                        <a:solidFill>
                          <a:schemeClr val="tx1"/>
                        </a:solidFill>
                        <a:latin typeface="Franklin Gothic Book" panose="020B0503020102020204" pitchFamily="34" charset="0"/>
                      </a:endParaRPr>
                    </a:p>
                  </a:txBody>
                  <a:tcPr>
                    <a:solidFill>
                      <a:srgbClr val="EBC8FA"/>
                    </a:solidFill>
                  </a:tcPr>
                </a:tc>
                <a:tc>
                  <a:txBody>
                    <a:bodyPr/>
                    <a:lstStyle/>
                    <a:p>
                      <a:pPr marL="285750" indent="-285750">
                        <a:buFont typeface="Wingdings" panose="05000000000000000000" pitchFamily="2" charset="2"/>
                        <a:buChar char="ü"/>
                      </a:pPr>
                      <a:r>
                        <a:rPr lang="es-MX" sz="1300" dirty="0" smtClean="0">
                          <a:solidFill>
                            <a:schemeClr val="tx1"/>
                          </a:solidFill>
                          <a:latin typeface="Franklin Gothic Book" panose="020B0503020102020204" pitchFamily="34" charset="0"/>
                        </a:rPr>
                        <a:t>LOS  REYES</a:t>
                      </a:r>
                    </a:p>
                  </a:txBody>
                  <a:tcPr>
                    <a:solidFill>
                      <a:srgbClr val="EBC8FA"/>
                    </a:solidFill>
                  </a:tcPr>
                </a:tc>
                <a:extLst>
                  <a:ext uri="{0D108BD9-81ED-4DB2-BD59-A6C34878D82A}">
                    <a16:rowId xmlns:a16="http://schemas.microsoft.com/office/drawing/2014/main" val="4062320351"/>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465517738"/>
              </p:ext>
            </p:extLst>
          </p:nvPr>
        </p:nvGraphicFramePr>
        <p:xfrm>
          <a:off x="565484" y="1188403"/>
          <a:ext cx="10910655" cy="274320"/>
        </p:xfrm>
        <a:graphic>
          <a:graphicData uri="http://schemas.openxmlformats.org/drawingml/2006/table">
            <a:tbl>
              <a:tblPr/>
              <a:tblGrid>
                <a:gridCol w="10910655">
                  <a:extLst>
                    <a:ext uri="{9D8B030D-6E8A-4147-A177-3AD203B41FA5}">
                      <a16:colId xmlns:a16="http://schemas.microsoft.com/office/drawing/2014/main" val="3836004219"/>
                    </a:ext>
                  </a:extLst>
                </a:gridCol>
              </a:tblGrid>
              <a:tr h="2432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effectLst/>
                          <a:latin typeface="Franklin Gothic Book" panose="020B0503020102020204" pitchFamily="34" charset="0"/>
                          <a:ea typeface="+mn-ea"/>
                          <a:cs typeface="+mn-cs"/>
                        </a:rPr>
                        <a:t>Segundo componente: </a:t>
                      </a:r>
                      <a:r>
                        <a:rPr lang="es-MX" sz="1200" b="0" kern="1200" dirty="0" smtClean="0">
                          <a:solidFill>
                            <a:schemeClr val="tx1"/>
                          </a:solidFill>
                          <a:effectLst/>
                          <a:latin typeface="Franklin Gothic Book" panose="020B0503020102020204" pitchFamily="34" charset="0"/>
                          <a:ea typeface="+mn-ea"/>
                          <a:cs typeface="+mn-cs"/>
                        </a:rPr>
                        <a:t>Entorno habilitante </a:t>
                      </a:r>
                      <a:endParaRPr lang="es-MX" sz="1200" b="0" dirty="0" smtClean="0">
                        <a:solidFill>
                          <a:schemeClr val="bg1"/>
                        </a:solidFill>
                        <a:latin typeface="Franklin Gothic Book" panose="020B05030201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C00FF"/>
                    </a:solidFill>
                  </a:tcPr>
                </a:tc>
                <a:extLst>
                  <a:ext uri="{0D108BD9-81ED-4DB2-BD59-A6C34878D82A}">
                    <a16:rowId xmlns:a16="http://schemas.microsoft.com/office/drawing/2014/main" val="3102817375"/>
                  </a:ext>
                </a:extLst>
              </a:tr>
            </a:tbl>
          </a:graphicData>
        </a:graphic>
      </p:graphicFrame>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9500" y="135172"/>
            <a:ext cx="1847011" cy="984651"/>
          </a:xfrm>
          <a:prstGeom prst="rect">
            <a:avLst/>
          </a:prstGeom>
        </p:spPr>
      </p:pic>
    </p:spTree>
    <p:extLst>
      <p:ext uri="{BB962C8B-B14F-4D97-AF65-F5344CB8AC3E}">
        <p14:creationId xmlns:p14="http://schemas.microsoft.com/office/powerpoint/2010/main" val="30964236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369" y="0"/>
            <a:ext cx="10515600" cy="1325563"/>
          </a:xfrm>
        </p:spPr>
        <p:txBody>
          <a:bodyPr/>
          <a:lstStyle/>
          <a:p>
            <a:r>
              <a:rPr lang="es-MX" b="1" dirty="0" smtClean="0">
                <a:latin typeface="Franklin Gothic Demi" panose="020B0703020102020204" pitchFamily="34" charset="0"/>
              </a:rPr>
              <a:t>Actividades por componentes.</a:t>
            </a:r>
            <a:endParaRPr lang="es-MX" b="1" dirty="0">
              <a:latin typeface="Franklin Gothic Demi" panose="020B07030201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420052826"/>
              </p:ext>
            </p:extLst>
          </p:nvPr>
        </p:nvGraphicFramePr>
        <p:xfrm>
          <a:off x="613611" y="1462723"/>
          <a:ext cx="10862527" cy="5045568"/>
        </p:xfrm>
        <a:graphic>
          <a:graphicData uri="http://schemas.openxmlformats.org/drawingml/2006/table">
            <a:tbl>
              <a:tblPr firstRow="1" bandRow="1">
                <a:tableStyleId>{5C22544A-7EE6-4342-B048-85BDC9FD1C3A}</a:tableStyleId>
              </a:tblPr>
              <a:tblGrid>
                <a:gridCol w="2147521">
                  <a:extLst>
                    <a:ext uri="{9D8B030D-6E8A-4147-A177-3AD203B41FA5}">
                      <a16:colId xmlns:a16="http://schemas.microsoft.com/office/drawing/2014/main" val="4022340449"/>
                    </a:ext>
                  </a:extLst>
                </a:gridCol>
                <a:gridCol w="2147521">
                  <a:extLst>
                    <a:ext uri="{9D8B030D-6E8A-4147-A177-3AD203B41FA5}">
                      <a16:colId xmlns:a16="http://schemas.microsoft.com/office/drawing/2014/main" val="2461768407"/>
                    </a:ext>
                  </a:extLst>
                </a:gridCol>
                <a:gridCol w="2147521">
                  <a:extLst>
                    <a:ext uri="{9D8B030D-6E8A-4147-A177-3AD203B41FA5}">
                      <a16:colId xmlns:a16="http://schemas.microsoft.com/office/drawing/2014/main" val="881835935"/>
                    </a:ext>
                  </a:extLst>
                </a:gridCol>
                <a:gridCol w="2147521">
                  <a:extLst>
                    <a:ext uri="{9D8B030D-6E8A-4147-A177-3AD203B41FA5}">
                      <a16:colId xmlns:a16="http://schemas.microsoft.com/office/drawing/2014/main" val="993038387"/>
                    </a:ext>
                  </a:extLst>
                </a:gridCol>
                <a:gridCol w="2272443">
                  <a:extLst>
                    <a:ext uri="{9D8B030D-6E8A-4147-A177-3AD203B41FA5}">
                      <a16:colId xmlns:a16="http://schemas.microsoft.com/office/drawing/2014/main" val="3142035446"/>
                    </a:ext>
                  </a:extLst>
                </a:gridCol>
              </a:tblGrid>
              <a:tr h="712611">
                <a:tc>
                  <a:txBody>
                    <a:bodyPr/>
                    <a:lstStyle/>
                    <a:p>
                      <a:pPr algn="ctr"/>
                      <a:r>
                        <a:rPr lang="es-MX" sz="1300" dirty="0" smtClean="0">
                          <a:solidFill>
                            <a:schemeClr val="tx1"/>
                          </a:solidFill>
                          <a:latin typeface="Franklin Gothic Book" panose="020B0503020102020204" pitchFamily="34" charset="0"/>
                        </a:rPr>
                        <a:t>SEGUNDA</a:t>
                      </a:r>
                      <a:r>
                        <a:rPr lang="es-MX" sz="1300" baseline="0" dirty="0" smtClean="0">
                          <a:solidFill>
                            <a:schemeClr val="tx1"/>
                          </a:solidFill>
                          <a:latin typeface="Franklin Gothic Book" panose="020B0503020102020204" pitchFamily="34" charset="0"/>
                        </a:rPr>
                        <a:t> FASE DE LA ESTRATEGIA NACIONAL PARA LA PREVENCIÓN DEL EMBARAZO ADOLESCENTE.</a:t>
                      </a:r>
                      <a:endParaRPr lang="es-MX" sz="1300" dirty="0">
                        <a:solidFill>
                          <a:schemeClr val="tx1"/>
                        </a:solidFill>
                        <a:latin typeface="Franklin Gothic Book" panose="020B0503020102020204" pitchFamily="34" charset="0"/>
                      </a:endParaRPr>
                    </a:p>
                  </a:txBody>
                  <a:tcPr>
                    <a:solidFill>
                      <a:srgbClr val="E3BFF7"/>
                    </a:solidFill>
                  </a:tcPr>
                </a:tc>
                <a:tc>
                  <a:txBody>
                    <a:bodyPr/>
                    <a:lstStyle/>
                    <a:p>
                      <a:pPr algn="ctr"/>
                      <a:r>
                        <a:rPr lang="es-MX" sz="1300" dirty="0" smtClean="0">
                          <a:solidFill>
                            <a:schemeClr val="tx1"/>
                          </a:solidFill>
                          <a:latin typeface="Franklin Gothic Book" panose="020B0503020102020204" pitchFamily="34" charset="0"/>
                        </a:rPr>
                        <a:t>ACTIVIDAD GEPEA.</a:t>
                      </a:r>
                      <a:endParaRPr lang="es-MX" sz="1300" dirty="0">
                        <a:solidFill>
                          <a:schemeClr val="tx1"/>
                        </a:solidFill>
                        <a:latin typeface="Franklin Gothic Book" panose="020B0503020102020204" pitchFamily="34" charset="0"/>
                      </a:endParaRPr>
                    </a:p>
                  </a:txBody>
                  <a:tcPr>
                    <a:solidFill>
                      <a:srgbClr val="E3BFF7"/>
                    </a:solidFill>
                  </a:tcPr>
                </a:tc>
                <a:tc>
                  <a:txBody>
                    <a:bodyPr/>
                    <a:lstStyle/>
                    <a:p>
                      <a:pPr algn="ctr"/>
                      <a:r>
                        <a:rPr lang="es-MX" sz="1300" dirty="0" smtClean="0">
                          <a:solidFill>
                            <a:schemeClr val="tx1"/>
                          </a:solidFill>
                          <a:latin typeface="Franklin Gothic Book" panose="020B0503020102020204" pitchFamily="34" charset="0"/>
                        </a:rPr>
                        <a:t>INSTANCIAS</a:t>
                      </a:r>
                      <a:r>
                        <a:rPr lang="es-MX" sz="1300" baseline="0" dirty="0" smtClean="0">
                          <a:solidFill>
                            <a:schemeClr val="tx1"/>
                          </a:solidFill>
                          <a:latin typeface="Franklin Gothic Book" panose="020B0503020102020204" pitchFamily="34" charset="0"/>
                        </a:rPr>
                        <a:t> PARTICIPANTES</a:t>
                      </a:r>
                    </a:p>
                    <a:p>
                      <a:pPr algn="ctr"/>
                      <a:endParaRPr lang="es-MX" sz="1300" dirty="0">
                        <a:solidFill>
                          <a:schemeClr val="tx1"/>
                        </a:solidFill>
                        <a:latin typeface="Franklin Gothic Book" panose="020B0503020102020204" pitchFamily="34" charset="0"/>
                      </a:endParaRPr>
                    </a:p>
                  </a:txBody>
                  <a:tcPr>
                    <a:solidFill>
                      <a:srgbClr val="E3BFF7"/>
                    </a:solidFill>
                  </a:tcPr>
                </a:tc>
                <a:tc>
                  <a:txBody>
                    <a:bodyPr/>
                    <a:lstStyle/>
                    <a:p>
                      <a:pPr algn="ctr"/>
                      <a:r>
                        <a:rPr lang="es-MX" sz="1300" dirty="0" smtClean="0">
                          <a:solidFill>
                            <a:schemeClr val="tx1"/>
                          </a:solidFill>
                          <a:latin typeface="Franklin Gothic Book" panose="020B0503020102020204" pitchFamily="34" charset="0"/>
                        </a:rPr>
                        <a:t>TEMPORALIDAD</a:t>
                      </a:r>
                    </a:p>
                    <a:p>
                      <a:pPr algn="ctr"/>
                      <a:endParaRPr lang="es-MX" sz="1300" dirty="0">
                        <a:solidFill>
                          <a:schemeClr val="tx1"/>
                        </a:solidFill>
                        <a:latin typeface="Franklin Gothic Book" panose="020B0503020102020204" pitchFamily="34" charset="0"/>
                      </a:endParaRPr>
                    </a:p>
                  </a:txBody>
                  <a:tcPr>
                    <a:solidFill>
                      <a:srgbClr val="E3BFF7"/>
                    </a:solidFill>
                  </a:tcPr>
                </a:tc>
                <a:tc>
                  <a:txBody>
                    <a:bodyPr/>
                    <a:lstStyle/>
                    <a:p>
                      <a:pPr algn="ctr"/>
                      <a:r>
                        <a:rPr lang="es-MX" sz="1300" dirty="0" smtClean="0">
                          <a:solidFill>
                            <a:schemeClr val="tx1"/>
                          </a:solidFill>
                          <a:latin typeface="Franklin Gothic Book" panose="020B0503020102020204" pitchFamily="34" charset="0"/>
                        </a:rPr>
                        <a:t>ENFOQUE</a:t>
                      </a:r>
                      <a:r>
                        <a:rPr lang="es-MX" sz="1300" baseline="0" dirty="0" smtClean="0">
                          <a:solidFill>
                            <a:schemeClr val="tx1"/>
                          </a:solidFill>
                          <a:latin typeface="Franklin Gothic Book" panose="020B0503020102020204" pitchFamily="34" charset="0"/>
                        </a:rPr>
                        <a:t> DE TERRITORIALIZACIÓN  (MUNICIPIO, COLONIA, ETC.)</a:t>
                      </a:r>
                      <a:endParaRPr lang="es-MX" sz="1300" dirty="0">
                        <a:solidFill>
                          <a:schemeClr val="tx1"/>
                        </a:solidFill>
                        <a:latin typeface="Franklin Gothic Book" panose="020B0503020102020204" pitchFamily="34" charset="0"/>
                      </a:endParaRPr>
                    </a:p>
                  </a:txBody>
                  <a:tcPr>
                    <a:solidFill>
                      <a:srgbClr val="E3BFF7"/>
                    </a:solidFill>
                  </a:tcPr>
                </a:tc>
                <a:extLst>
                  <a:ext uri="{0D108BD9-81ED-4DB2-BD59-A6C34878D82A}">
                    <a16:rowId xmlns:a16="http://schemas.microsoft.com/office/drawing/2014/main" val="3871405466"/>
                  </a:ext>
                </a:extLst>
              </a:tr>
              <a:tr h="4161648">
                <a:tc>
                  <a:txBody>
                    <a:bodyPr/>
                    <a:lstStyle/>
                    <a:p>
                      <a:pPr algn="just"/>
                      <a:endParaRPr lang="es-MX" sz="1300" dirty="0" smtClean="0">
                        <a:latin typeface="Franklin Gothic Book" panose="020B05030201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MX" sz="1300" kern="1200" dirty="0" smtClean="0">
                          <a:solidFill>
                            <a:schemeClr val="dk1"/>
                          </a:solidFill>
                          <a:effectLst/>
                          <a:latin typeface="Franklin Gothic Book" panose="020B0503020102020204" pitchFamily="34" charset="0"/>
                          <a:ea typeface="+mn-ea"/>
                          <a:cs typeface="+mn-cs"/>
                        </a:rPr>
                        <a:t>Fortalecer las acciones orientadas a la prevención, la detección temprana y la atención intersectorial de la violencia sexual en niñas y adolescentes, los matrimonios, las uniones y los embarazos forzados en menores de 15 años; garantizar el acceso a la interrupción legal del embarazo (</a:t>
                      </a:r>
                      <a:r>
                        <a:rPr lang="es-MX" sz="1300" kern="1200" dirty="0" err="1" smtClean="0">
                          <a:solidFill>
                            <a:schemeClr val="dk1"/>
                          </a:solidFill>
                          <a:effectLst/>
                          <a:latin typeface="Franklin Gothic Book" panose="020B0503020102020204" pitchFamily="34" charset="0"/>
                          <a:ea typeface="+mn-ea"/>
                          <a:cs typeface="+mn-cs"/>
                        </a:rPr>
                        <a:t>ile</a:t>
                      </a:r>
                      <a:r>
                        <a:rPr lang="es-MX" sz="1300" kern="1200" dirty="0" smtClean="0">
                          <a:solidFill>
                            <a:schemeClr val="dk1"/>
                          </a:solidFill>
                          <a:effectLst/>
                          <a:latin typeface="Franklin Gothic Book" panose="020B0503020102020204" pitchFamily="34" charset="0"/>
                          <a:ea typeface="+mn-ea"/>
                          <a:cs typeface="+mn-cs"/>
                        </a:rPr>
                        <a:t>) por la causal violación, y dar cumplimiento a la nom04639 y a la nom047.</a:t>
                      </a:r>
                    </a:p>
                    <a:p>
                      <a:pPr algn="just"/>
                      <a:endParaRPr lang="es-MX" sz="1300" dirty="0" smtClean="0">
                        <a:latin typeface="Franklin Gothic Book" panose="020B0503020102020204" pitchFamily="34" charset="0"/>
                      </a:endParaRPr>
                    </a:p>
                  </a:txBody>
                  <a:tcPr>
                    <a:solidFill>
                      <a:srgbClr val="E3BFF7"/>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b="0" i="0" dirty="0" smtClean="0">
                        <a:solidFill>
                          <a:srgbClr val="000000"/>
                        </a:solidFill>
                        <a:effectLst/>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b="0" i="0" dirty="0" smtClean="0">
                        <a:solidFill>
                          <a:srgbClr val="000000"/>
                        </a:solidFill>
                        <a:effectLst/>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b="1" i="0" dirty="0" smtClean="0">
                        <a:solidFill>
                          <a:srgbClr val="000000"/>
                        </a:solidFill>
                        <a:effectLst/>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300" b="1" i="0" dirty="0" smtClean="0">
                          <a:solidFill>
                            <a:srgbClr val="000000"/>
                          </a:solidFill>
                          <a:effectLst/>
                          <a:latin typeface="Franklin Gothic Book" panose="020B0503020102020204" pitchFamily="34" charset="0"/>
                        </a:rPr>
                        <a:t>“FORO REGIONAL”</a:t>
                      </a:r>
                    </a:p>
                    <a:p>
                      <a:pPr marL="0" marR="0" indent="0" algn="just" defTabSz="914400" rtl="0" eaLnBrk="1" fontAlgn="auto" latinLnBrk="0" hangingPunct="1">
                        <a:lnSpc>
                          <a:spcPct val="100000"/>
                        </a:lnSpc>
                        <a:spcBef>
                          <a:spcPts val="0"/>
                        </a:spcBef>
                        <a:spcAft>
                          <a:spcPts val="0"/>
                        </a:spcAft>
                        <a:buClrTx/>
                        <a:buSzTx/>
                        <a:buFontTx/>
                        <a:buNone/>
                        <a:tabLst/>
                        <a:defRPr/>
                      </a:pPr>
                      <a:r>
                        <a:rPr lang="es-MX" sz="1300" b="0" i="0" dirty="0" smtClean="0">
                          <a:solidFill>
                            <a:srgbClr val="000000"/>
                          </a:solidFill>
                          <a:effectLst/>
                          <a:latin typeface="Franklin Gothic Book" panose="020B0503020102020204" pitchFamily="34" charset="0"/>
                        </a:rPr>
                        <a:t>- DOCENTES Y PERSONAL ADMINISTRATIVO.</a:t>
                      </a: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b="0" i="0" dirty="0" smtClean="0">
                        <a:solidFill>
                          <a:srgbClr val="000000"/>
                        </a:solidFill>
                        <a:effectLst/>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b="0" i="0" dirty="0" smtClean="0">
                        <a:solidFill>
                          <a:srgbClr val="000000"/>
                        </a:solidFill>
                        <a:effectLst/>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b="0" i="0" dirty="0" smtClean="0">
                        <a:solidFill>
                          <a:srgbClr val="000000"/>
                        </a:solidFill>
                        <a:effectLst/>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300" b="1" i="0" dirty="0" smtClean="0">
                          <a:solidFill>
                            <a:srgbClr val="000000"/>
                          </a:solidFill>
                          <a:effectLst/>
                          <a:latin typeface="Franklin Gothic Book" panose="020B0503020102020204" pitchFamily="34" charset="0"/>
                        </a:rPr>
                        <a:t>TEMA: </a:t>
                      </a:r>
                    </a:p>
                    <a:p>
                      <a:pPr marL="0" marR="0" indent="0" algn="just" defTabSz="914400" rtl="0" eaLnBrk="1" fontAlgn="auto" latinLnBrk="0" hangingPunct="1">
                        <a:lnSpc>
                          <a:spcPct val="100000"/>
                        </a:lnSpc>
                        <a:spcBef>
                          <a:spcPts val="0"/>
                        </a:spcBef>
                        <a:spcAft>
                          <a:spcPts val="0"/>
                        </a:spcAft>
                        <a:buClrTx/>
                        <a:buSzTx/>
                        <a:buFontTx/>
                        <a:buNone/>
                        <a:tabLst/>
                        <a:defRPr/>
                      </a:pPr>
                      <a:r>
                        <a:rPr lang="es-MX" sz="1300" b="0" i="0" dirty="0" smtClean="0">
                          <a:solidFill>
                            <a:srgbClr val="000000"/>
                          </a:solidFill>
                          <a:effectLst/>
                          <a:latin typeface="Franklin Gothic Book" panose="020B0503020102020204" pitchFamily="34" charset="0"/>
                        </a:rPr>
                        <a:t>IMPORTANCIA</a:t>
                      </a:r>
                      <a:r>
                        <a:rPr lang="es-MX" sz="1300" b="0" i="0" baseline="0" dirty="0" smtClean="0">
                          <a:solidFill>
                            <a:srgbClr val="000000"/>
                          </a:solidFill>
                          <a:effectLst/>
                          <a:latin typeface="Franklin Gothic Book" panose="020B0503020102020204" pitchFamily="34" charset="0"/>
                        </a:rPr>
                        <a:t> DE LA EDUCACIÓN EN LA SEXUALIDAD INTEGRAL PARA PREVENIR LA VIOLENCIA SEXUAL DESDE UNA EDAD TEMPRANA.</a:t>
                      </a:r>
                      <a:endParaRPr lang="es-MX" sz="1300" b="0" i="0" dirty="0" smtClean="0">
                        <a:solidFill>
                          <a:srgbClr val="000000"/>
                        </a:solidFill>
                        <a:effectLst/>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b="0" i="0" dirty="0" smtClean="0">
                        <a:solidFill>
                          <a:srgbClr val="000000"/>
                        </a:solidFill>
                        <a:effectLst/>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dirty="0">
                        <a:latin typeface="Franklin Gothic Book" panose="020B0503020102020204" pitchFamily="34" charset="0"/>
                      </a:endParaRPr>
                    </a:p>
                  </a:txBody>
                  <a:tcPr>
                    <a:solidFill>
                      <a:srgbClr val="E3BFF7"/>
                    </a:solidFill>
                  </a:tcPr>
                </a:tc>
                <a:tc>
                  <a:txBody>
                    <a:bodyPr/>
                    <a:lstStyle/>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SSA</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IMSS</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IMSS BIENESTAR</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ISSSTE</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psicoterapias especializadas</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CEDH</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CEAV</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IJUMICH</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FGE</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SECOEM</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MEXFAM</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DIF</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REDEFINE</a:t>
                      </a:r>
                      <a:endParaRPr lang="es-MX" sz="1300" baseline="0" dirty="0">
                        <a:latin typeface="Franklin Gothic Book" panose="020B0503020102020204" pitchFamily="34" charset="0"/>
                      </a:endParaRPr>
                    </a:p>
                    <a:p>
                      <a:pPr marL="171450" indent="-171450" algn="just">
                        <a:buFont typeface="Wingdings" panose="05000000000000000000" pitchFamily="2" charset="2"/>
                        <a:buChar char="q"/>
                      </a:pPr>
                      <a:r>
                        <a:rPr lang="es-MX" sz="1300" baseline="0" dirty="0" smtClean="0">
                          <a:latin typeface="Franklin Gothic Book" panose="020B0503020102020204" pitchFamily="34" charset="0"/>
                        </a:rPr>
                        <a:t>SIPINNA</a:t>
                      </a:r>
                      <a:endParaRPr lang="es-MX" sz="1400" baseline="0" dirty="0" smtClean="0">
                        <a:latin typeface="Franklin Gothic Book" panose="020B0503020102020204" pitchFamily="34" charset="0"/>
                      </a:endParaRPr>
                    </a:p>
                  </a:txBody>
                  <a:tcPr>
                    <a:solidFill>
                      <a:srgbClr val="E3BFF7"/>
                    </a:solidFill>
                  </a:tcPr>
                </a:tc>
                <a:tc>
                  <a:txBody>
                    <a:bodyPr/>
                    <a:lstStyle/>
                    <a:p>
                      <a:pPr marL="171450" indent="-171450" algn="just">
                        <a:buFont typeface="Wingdings" panose="05000000000000000000" pitchFamily="2" charset="2"/>
                        <a:buChar char="ü"/>
                      </a:pPr>
                      <a:r>
                        <a:rPr lang="es-MX" sz="1300" dirty="0" smtClean="0">
                          <a:latin typeface="Franklin Gothic Book" panose="020B0503020102020204" pitchFamily="34" charset="0"/>
                        </a:rPr>
                        <a:t>JUEVES 27 NOVIEMBRE</a:t>
                      </a:r>
                      <a:endParaRPr lang="es-MX" sz="1300" dirty="0">
                        <a:latin typeface="Franklin Gothic Book" panose="020B0503020102020204" pitchFamily="34" charset="0"/>
                      </a:endParaRPr>
                    </a:p>
                  </a:txBody>
                  <a:tcPr>
                    <a:solidFill>
                      <a:srgbClr val="E3BFF7"/>
                    </a:solidFill>
                  </a:tcPr>
                </a:tc>
                <a:tc>
                  <a:txBody>
                    <a:bodyPr/>
                    <a:lstStyle/>
                    <a:p>
                      <a:pPr marL="171450" indent="-171450" algn="just">
                        <a:buFont typeface="Wingdings" panose="05000000000000000000" pitchFamily="2" charset="2"/>
                        <a:buChar char="ü"/>
                      </a:pPr>
                      <a:r>
                        <a:rPr lang="es-MX" sz="1300" dirty="0" smtClean="0">
                          <a:latin typeface="Franklin Gothic Book" panose="020B0503020102020204" pitchFamily="34" charset="0"/>
                        </a:rPr>
                        <a:t>URUAPAN</a:t>
                      </a:r>
                    </a:p>
                  </a:txBody>
                  <a:tcPr>
                    <a:solidFill>
                      <a:srgbClr val="E3BFF7"/>
                    </a:solidFill>
                  </a:tcPr>
                </a:tc>
                <a:extLst>
                  <a:ext uri="{0D108BD9-81ED-4DB2-BD59-A6C34878D82A}">
                    <a16:rowId xmlns:a16="http://schemas.microsoft.com/office/drawing/2014/main" val="4062320351"/>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682008393"/>
              </p:ext>
            </p:extLst>
          </p:nvPr>
        </p:nvGraphicFramePr>
        <p:xfrm>
          <a:off x="613612" y="1188403"/>
          <a:ext cx="10862528" cy="274320"/>
        </p:xfrm>
        <a:graphic>
          <a:graphicData uri="http://schemas.openxmlformats.org/drawingml/2006/table">
            <a:tbl>
              <a:tblPr/>
              <a:tblGrid>
                <a:gridCol w="10862528">
                  <a:extLst>
                    <a:ext uri="{9D8B030D-6E8A-4147-A177-3AD203B41FA5}">
                      <a16:colId xmlns:a16="http://schemas.microsoft.com/office/drawing/2014/main" val="3836004219"/>
                    </a:ext>
                  </a:extLst>
                </a:gridCol>
              </a:tblGrid>
              <a:tr h="243281">
                <a:tc>
                  <a:txBody>
                    <a:bodyPr/>
                    <a:lstStyle/>
                    <a:p>
                      <a:pPr algn="ctr"/>
                      <a:r>
                        <a:rPr lang="es-MX" sz="1200" b="1" kern="1200" dirty="0" smtClean="0">
                          <a:solidFill>
                            <a:schemeClr val="tx1"/>
                          </a:solidFill>
                          <a:effectLst/>
                          <a:latin typeface="Franklin Gothic Book" panose="020B0503020102020204" pitchFamily="34" charset="0"/>
                          <a:ea typeface="+mn-ea"/>
                          <a:cs typeface="+mn-cs"/>
                        </a:rPr>
                        <a:t>Segundo componente: </a:t>
                      </a:r>
                      <a:r>
                        <a:rPr lang="es-MX" sz="1200" b="0" kern="1200" dirty="0" smtClean="0">
                          <a:solidFill>
                            <a:schemeClr val="tx1"/>
                          </a:solidFill>
                          <a:effectLst/>
                          <a:latin typeface="Franklin Gothic Book" panose="020B0503020102020204" pitchFamily="34" charset="0"/>
                          <a:ea typeface="+mn-ea"/>
                          <a:cs typeface="+mn-cs"/>
                        </a:rPr>
                        <a:t>Entorno habilitante </a:t>
                      </a:r>
                      <a:endParaRPr lang="es-MX" sz="1200" b="0" dirty="0">
                        <a:solidFill>
                          <a:schemeClr val="tx1"/>
                        </a:solidFill>
                        <a:latin typeface="Franklin Gothic Book" panose="020B05030201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C00FF"/>
                    </a:solidFill>
                  </a:tcPr>
                </a:tc>
                <a:extLst>
                  <a:ext uri="{0D108BD9-81ED-4DB2-BD59-A6C34878D82A}">
                    <a16:rowId xmlns:a16="http://schemas.microsoft.com/office/drawing/2014/main" val="3102817375"/>
                  </a:ext>
                </a:extLst>
              </a:tr>
            </a:tbl>
          </a:graphicData>
        </a:graphic>
      </p:graphicFrame>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9500" y="135172"/>
            <a:ext cx="1847011" cy="984651"/>
          </a:xfrm>
          <a:prstGeom prst="rect">
            <a:avLst/>
          </a:prstGeom>
        </p:spPr>
      </p:pic>
    </p:spTree>
    <p:extLst>
      <p:ext uri="{BB962C8B-B14F-4D97-AF65-F5344CB8AC3E}">
        <p14:creationId xmlns:p14="http://schemas.microsoft.com/office/powerpoint/2010/main" val="5333354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369" y="0"/>
            <a:ext cx="10515600" cy="1325563"/>
          </a:xfrm>
        </p:spPr>
        <p:txBody>
          <a:bodyPr/>
          <a:lstStyle/>
          <a:p>
            <a:r>
              <a:rPr lang="es-MX" b="1" dirty="0" smtClean="0">
                <a:latin typeface="Franklin Gothic Demi" panose="020B0703020102020204" pitchFamily="34" charset="0"/>
              </a:rPr>
              <a:t>Actividades por componentes.</a:t>
            </a:r>
            <a:endParaRPr lang="es-MX" b="1" dirty="0">
              <a:latin typeface="Franklin Gothic Demi" panose="020B07030201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20409590"/>
              </p:ext>
            </p:extLst>
          </p:nvPr>
        </p:nvGraphicFramePr>
        <p:xfrm>
          <a:off x="577517" y="1462723"/>
          <a:ext cx="10898622" cy="5045568"/>
        </p:xfrm>
        <a:graphic>
          <a:graphicData uri="http://schemas.openxmlformats.org/drawingml/2006/table">
            <a:tbl>
              <a:tblPr firstRow="1" bandRow="1">
                <a:tableStyleId>{5C22544A-7EE6-4342-B048-85BDC9FD1C3A}</a:tableStyleId>
              </a:tblPr>
              <a:tblGrid>
                <a:gridCol w="2154657">
                  <a:extLst>
                    <a:ext uri="{9D8B030D-6E8A-4147-A177-3AD203B41FA5}">
                      <a16:colId xmlns:a16="http://schemas.microsoft.com/office/drawing/2014/main" val="4022340449"/>
                    </a:ext>
                  </a:extLst>
                </a:gridCol>
                <a:gridCol w="2154657">
                  <a:extLst>
                    <a:ext uri="{9D8B030D-6E8A-4147-A177-3AD203B41FA5}">
                      <a16:colId xmlns:a16="http://schemas.microsoft.com/office/drawing/2014/main" val="2461768407"/>
                    </a:ext>
                  </a:extLst>
                </a:gridCol>
                <a:gridCol w="2154657">
                  <a:extLst>
                    <a:ext uri="{9D8B030D-6E8A-4147-A177-3AD203B41FA5}">
                      <a16:colId xmlns:a16="http://schemas.microsoft.com/office/drawing/2014/main" val="881835935"/>
                    </a:ext>
                  </a:extLst>
                </a:gridCol>
                <a:gridCol w="2154657">
                  <a:extLst>
                    <a:ext uri="{9D8B030D-6E8A-4147-A177-3AD203B41FA5}">
                      <a16:colId xmlns:a16="http://schemas.microsoft.com/office/drawing/2014/main" val="993038387"/>
                    </a:ext>
                  </a:extLst>
                </a:gridCol>
                <a:gridCol w="2279994">
                  <a:extLst>
                    <a:ext uri="{9D8B030D-6E8A-4147-A177-3AD203B41FA5}">
                      <a16:colId xmlns:a16="http://schemas.microsoft.com/office/drawing/2014/main" val="3142035446"/>
                    </a:ext>
                  </a:extLst>
                </a:gridCol>
              </a:tblGrid>
              <a:tr h="712611">
                <a:tc>
                  <a:txBody>
                    <a:bodyPr/>
                    <a:lstStyle/>
                    <a:p>
                      <a:pPr algn="ctr"/>
                      <a:r>
                        <a:rPr lang="es-MX" sz="1300" dirty="0" smtClean="0">
                          <a:solidFill>
                            <a:schemeClr val="tx1"/>
                          </a:solidFill>
                          <a:latin typeface="Franklin Gothic Book" panose="020B0503020102020204" pitchFamily="34" charset="0"/>
                        </a:rPr>
                        <a:t>SEGUNDA</a:t>
                      </a:r>
                      <a:r>
                        <a:rPr lang="es-MX" sz="1300" baseline="0" dirty="0" smtClean="0">
                          <a:solidFill>
                            <a:schemeClr val="tx1"/>
                          </a:solidFill>
                          <a:latin typeface="Franklin Gothic Book" panose="020B0503020102020204" pitchFamily="34" charset="0"/>
                        </a:rPr>
                        <a:t> FASE DE LA ESTRATEGIA NACIONAL PARA LA PREVENCIÓN DEL EMBARAZO ADOLESCENTE.</a:t>
                      </a:r>
                      <a:endParaRPr lang="es-MX" sz="1300" dirty="0">
                        <a:solidFill>
                          <a:schemeClr val="tx1"/>
                        </a:solidFill>
                        <a:latin typeface="Franklin Gothic Book" panose="020B0503020102020204" pitchFamily="34" charset="0"/>
                      </a:endParaRPr>
                    </a:p>
                  </a:txBody>
                  <a:tcPr>
                    <a:solidFill>
                      <a:schemeClr val="accent6">
                        <a:lumMod val="60000"/>
                        <a:lumOff val="40000"/>
                      </a:schemeClr>
                    </a:solidFill>
                  </a:tcPr>
                </a:tc>
                <a:tc>
                  <a:txBody>
                    <a:bodyPr/>
                    <a:lstStyle/>
                    <a:p>
                      <a:pPr algn="ctr"/>
                      <a:r>
                        <a:rPr lang="es-MX" sz="1300" dirty="0" smtClean="0">
                          <a:solidFill>
                            <a:schemeClr val="tx1"/>
                          </a:solidFill>
                          <a:latin typeface="Franklin Gothic Book" panose="020B0503020102020204" pitchFamily="34" charset="0"/>
                        </a:rPr>
                        <a:t>ACTIVIDAD GEPEA.</a:t>
                      </a:r>
                      <a:endParaRPr lang="es-MX" sz="1300" dirty="0">
                        <a:solidFill>
                          <a:schemeClr val="tx1"/>
                        </a:solidFill>
                        <a:latin typeface="Franklin Gothic Book" panose="020B0503020102020204" pitchFamily="34" charset="0"/>
                      </a:endParaRPr>
                    </a:p>
                  </a:txBody>
                  <a:tcPr>
                    <a:solidFill>
                      <a:schemeClr val="accent6">
                        <a:lumMod val="60000"/>
                        <a:lumOff val="40000"/>
                      </a:schemeClr>
                    </a:solidFill>
                  </a:tcPr>
                </a:tc>
                <a:tc>
                  <a:txBody>
                    <a:bodyPr/>
                    <a:lstStyle/>
                    <a:p>
                      <a:pPr algn="ctr"/>
                      <a:r>
                        <a:rPr lang="es-MX" sz="1300" dirty="0" smtClean="0">
                          <a:solidFill>
                            <a:schemeClr val="tx1"/>
                          </a:solidFill>
                          <a:latin typeface="Franklin Gothic Book" panose="020B0503020102020204" pitchFamily="34" charset="0"/>
                        </a:rPr>
                        <a:t>INSTANCIAS</a:t>
                      </a:r>
                      <a:r>
                        <a:rPr lang="es-MX" sz="1300" baseline="0" dirty="0" smtClean="0">
                          <a:solidFill>
                            <a:schemeClr val="tx1"/>
                          </a:solidFill>
                          <a:latin typeface="Franklin Gothic Book" panose="020B0503020102020204" pitchFamily="34" charset="0"/>
                        </a:rPr>
                        <a:t> PARTICIPANTES</a:t>
                      </a:r>
                    </a:p>
                    <a:p>
                      <a:pPr algn="ctr"/>
                      <a:endParaRPr lang="es-MX" sz="1300" dirty="0">
                        <a:solidFill>
                          <a:schemeClr val="tx1"/>
                        </a:solidFill>
                        <a:latin typeface="Franklin Gothic Book" panose="020B0503020102020204" pitchFamily="34" charset="0"/>
                      </a:endParaRPr>
                    </a:p>
                  </a:txBody>
                  <a:tcPr>
                    <a:solidFill>
                      <a:schemeClr val="accent6">
                        <a:lumMod val="60000"/>
                        <a:lumOff val="40000"/>
                      </a:schemeClr>
                    </a:solidFill>
                  </a:tcPr>
                </a:tc>
                <a:tc>
                  <a:txBody>
                    <a:bodyPr/>
                    <a:lstStyle/>
                    <a:p>
                      <a:pPr algn="ctr"/>
                      <a:r>
                        <a:rPr lang="es-MX" sz="1300" dirty="0" smtClean="0">
                          <a:solidFill>
                            <a:schemeClr val="tx1"/>
                          </a:solidFill>
                          <a:latin typeface="Franklin Gothic Book" panose="020B0503020102020204" pitchFamily="34" charset="0"/>
                        </a:rPr>
                        <a:t>TEMPORALIDAD</a:t>
                      </a:r>
                    </a:p>
                    <a:p>
                      <a:pPr algn="ctr"/>
                      <a:endParaRPr lang="es-MX" sz="1300" dirty="0">
                        <a:solidFill>
                          <a:schemeClr val="tx1"/>
                        </a:solidFill>
                        <a:latin typeface="Franklin Gothic Book" panose="020B0503020102020204" pitchFamily="34" charset="0"/>
                      </a:endParaRPr>
                    </a:p>
                  </a:txBody>
                  <a:tcPr>
                    <a:solidFill>
                      <a:schemeClr val="accent6">
                        <a:lumMod val="60000"/>
                        <a:lumOff val="40000"/>
                      </a:schemeClr>
                    </a:solidFill>
                  </a:tcPr>
                </a:tc>
                <a:tc>
                  <a:txBody>
                    <a:bodyPr/>
                    <a:lstStyle/>
                    <a:p>
                      <a:pPr algn="ctr"/>
                      <a:r>
                        <a:rPr lang="es-MX" sz="1300" dirty="0" smtClean="0">
                          <a:solidFill>
                            <a:schemeClr val="tx1"/>
                          </a:solidFill>
                          <a:latin typeface="Franklin Gothic Book" panose="020B0503020102020204" pitchFamily="34" charset="0"/>
                        </a:rPr>
                        <a:t>ENFOQUE</a:t>
                      </a:r>
                      <a:r>
                        <a:rPr lang="es-MX" sz="1300" baseline="0" dirty="0" smtClean="0">
                          <a:solidFill>
                            <a:schemeClr val="tx1"/>
                          </a:solidFill>
                          <a:latin typeface="Franklin Gothic Book" panose="020B0503020102020204" pitchFamily="34" charset="0"/>
                        </a:rPr>
                        <a:t> DE TERRITORIALIZACIÓN  (MUNICIPIO, COLONIA, ETC.)</a:t>
                      </a:r>
                      <a:endParaRPr lang="es-MX" sz="1300" dirty="0">
                        <a:solidFill>
                          <a:schemeClr val="tx1"/>
                        </a:solidFill>
                        <a:latin typeface="Franklin Gothic Book" panose="020B0503020102020204" pitchFamily="34" charset="0"/>
                      </a:endParaRPr>
                    </a:p>
                  </a:txBody>
                  <a:tcPr>
                    <a:solidFill>
                      <a:schemeClr val="accent6">
                        <a:lumMod val="60000"/>
                        <a:lumOff val="40000"/>
                      </a:schemeClr>
                    </a:solidFill>
                  </a:tcPr>
                </a:tc>
                <a:extLst>
                  <a:ext uri="{0D108BD9-81ED-4DB2-BD59-A6C34878D82A}">
                    <a16:rowId xmlns:a16="http://schemas.microsoft.com/office/drawing/2014/main" val="3871405466"/>
                  </a:ext>
                </a:extLst>
              </a:tr>
              <a:tr h="416164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300" kern="1200" dirty="0" smtClean="0">
                          <a:solidFill>
                            <a:schemeClr val="dk1"/>
                          </a:solidFill>
                          <a:effectLst/>
                          <a:latin typeface="Franklin Gothic Book" panose="020B0503020102020204" pitchFamily="34" charset="0"/>
                          <a:ea typeface="+mn-ea"/>
                          <a:cs typeface="+mn-cs"/>
                        </a:rPr>
                        <a:t>Fortalecer las acciones de promoción y de prestación de servicios de salud sexual y reproductiva de calidad, de acuerdo con las necesidades de mujeres y hombres de 10 a 19 años, asegurando la participación social y el acceso a una gama completa de métodos anticonceptivos, así como a la anticoncepción de emergencia, para garantizar la elección libre e informada en condiciones de igualdad y favorecer el ejercicio de la sexualidad de manera satisfactoria y libre de riesgos.</a:t>
                      </a:r>
                      <a:endParaRPr lang="es-MX" sz="1300" dirty="0" smtClean="0">
                        <a:latin typeface="Franklin Gothic Book" panose="020B0503020102020204" pitchFamily="34" charset="0"/>
                      </a:endParaRPr>
                    </a:p>
                    <a:p>
                      <a:pPr algn="just"/>
                      <a:endParaRPr lang="es-MX" sz="1300" dirty="0" smtClean="0">
                        <a:latin typeface="Franklin Gothic Book" panose="020B0503020102020204" pitchFamily="34" charset="0"/>
                      </a:endParaRPr>
                    </a:p>
                  </a:txBody>
                  <a:tcPr>
                    <a:solidFill>
                      <a:schemeClr val="accent6">
                        <a:lumMod val="60000"/>
                        <a:lumOff val="4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b="0" i="0" dirty="0" smtClean="0">
                        <a:solidFill>
                          <a:srgbClr val="000000"/>
                        </a:solidFill>
                        <a:effectLst/>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b="0" i="0" dirty="0" smtClean="0">
                        <a:solidFill>
                          <a:srgbClr val="000000"/>
                        </a:solidFill>
                        <a:effectLst/>
                        <a:latin typeface="Franklin Gothic Book" panose="020B05030201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1300" b="1" i="0" dirty="0" smtClean="0">
                          <a:solidFill>
                            <a:srgbClr val="000000"/>
                          </a:solidFill>
                          <a:effectLst/>
                          <a:latin typeface="Franklin Gothic Book" panose="020B0503020102020204" pitchFamily="34" charset="0"/>
                        </a:rPr>
                        <a:t>“FORO REGIONAL” </a:t>
                      </a:r>
                    </a:p>
                    <a:p>
                      <a:pPr marL="0" marR="0" indent="0" algn="ctr" defTabSz="914400" rtl="0" eaLnBrk="1" fontAlgn="auto" latinLnBrk="0" hangingPunct="1">
                        <a:lnSpc>
                          <a:spcPct val="100000"/>
                        </a:lnSpc>
                        <a:spcBef>
                          <a:spcPts val="0"/>
                        </a:spcBef>
                        <a:spcAft>
                          <a:spcPts val="0"/>
                        </a:spcAft>
                        <a:buClrTx/>
                        <a:buSzTx/>
                        <a:buFontTx/>
                        <a:buNone/>
                        <a:tabLst/>
                        <a:defRPr/>
                      </a:pPr>
                      <a:r>
                        <a:rPr lang="es-MX" sz="1300" b="0" i="0" dirty="0" smtClean="0">
                          <a:solidFill>
                            <a:srgbClr val="000000"/>
                          </a:solidFill>
                          <a:effectLst/>
                          <a:latin typeface="Franklin Gothic Book" panose="020B0503020102020204" pitchFamily="34" charset="0"/>
                        </a:rPr>
                        <a:t>- DOCENTES Y PERSONAL ADMINISTRATIVO.</a:t>
                      </a:r>
                    </a:p>
                    <a:p>
                      <a:pPr marL="0" marR="0" indent="0" algn="ctr" defTabSz="914400" rtl="0" eaLnBrk="1" fontAlgn="auto" latinLnBrk="0" hangingPunct="1">
                        <a:lnSpc>
                          <a:spcPct val="100000"/>
                        </a:lnSpc>
                        <a:spcBef>
                          <a:spcPts val="0"/>
                        </a:spcBef>
                        <a:spcAft>
                          <a:spcPts val="0"/>
                        </a:spcAft>
                        <a:buClrTx/>
                        <a:buSzTx/>
                        <a:buFontTx/>
                        <a:buNone/>
                        <a:tabLst/>
                        <a:defRPr/>
                      </a:pPr>
                      <a:endParaRPr lang="es-MX" sz="1300" b="0" i="0" dirty="0" smtClean="0">
                        <a:solidFill>
                          <a:srgbClr val="000000"/>
                        </a:solidFill>
                        <a:effectLst/>
                        <a:latin typeface="Franklin Gothic Book" panose="020B05030201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MX" sz="1300" b="0" i="0" dirty="0" smtClean="0">
                        <a:solidFill>
                          <a:srgbClr val="000000"/>
                        </a:solidFill>
                        <a:effectLst/>
                        <a:latin typeface="Franklin Gothic Book" panose="020B05030201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MX" sz="1300" dirty="0" smtClean="0">
                        <a:latin typeface="Franklin Gothic Book" panose="020B05030201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1300" b="1" dirty="0" smtClean="0">
                          <a:latin typeface="Franklin Gothic Book" panose="020B0503020102020204" pitchFamily="34" charset="0"/>
                        </a:rPr>
                        <a:t>TEMA:</a:t>
                      </a:r>
                    </a:p>
                    <a:p>
                      <a:pPr marL="0" marR="0" indent="0" algn="ctr" defTabSz="914400" rtl="0" eaLnBrk="1" fontAlgn="auto" latinLnBrk="0" hangingPunct="1">
                        <a:lnSpc>
                          <a:spcPct val="100000"/>
                        </a:lnSpc>
                        <a:spcBef>
                          <a:spcPts val="0"/>
                        </a:spcBef>
                        <a:spcAft>
                          <a:spcPts val="0"/>
                        </a:spcAft>
                        <a:buClrTx/>
                        <a:buSzTx/>
                        <a:buFontTx/>
                        <a:buNone/>
                        <a:tabLst/>
                        <a:defRPr/>
                      </a:pPr>
                      <a:r>
                        <a:rPr lang="es-MX" sz="1300" b="1" baseline="0" dirty="0" smtClean="0">
                          <a:latin typeface="Franklin Gothic Book" panose="020B0503020102020204" pitchFamily="34" charset="0"/>
                        </a:rPr>
                        <a:t> </a:t>
                      </a:r>
                      <a:r>
                        <a:rPr lang="es-MX" sz="1300" baseline="0" dirty="0" smtClean="0">
                          <a:latin typeface="Franklin Gothic Book" panose="020B0503020102020204" pitchFamily="34" charset="0"/>
                        </a:rPr>
                        <a:t>USO CORRECTO DE LOS METODOS ANTICONCEPTIVOS, ENTRE ELLOS EL METODO DE EMERGENCIA.</a:t>
                      </a:r>
                    </a:p>
                    <a:p>
                      <a:pPr marL="0" marR="0" indent="0" algn="ctr" defTabSz="914400" rtl="0" eaLnBrk="1" fontAlgn="auto" latinLnBrk="0" hangingPunct="1">
                        <a:lnSpc>
                          <a:spcPct val="100000"/>
                        </a:lnSpc>
                        <a:spcBef>
                          <a:spcPts val="0"/>
                        </a:spcBef>
                        <a:spcAft>
                          <a:spcPts val="0"/>
                        </a:spcAft>
                        <a:buClrTx/>
                        <a:buSzTx/>
                        <a:buFontTx/>
                        <a:buNone/>
                        <a:tabLst/>
                        <a:defRPr/>
                      </a:pPr>
                      <a:endParaRPr lang="es-MX" sz="1300" baseline="0" dirty="0" smtClean="0">
                        <a:latin typeface="Franklin Gothic Book" panose="020B05030201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1300" baseline="0" dirty="0" smtClean="0">
                          <a:latin typeface="Franklin Gothic Book" panose="020B0503020102020204" pitchFamily="34" charset="0"/>
                        </a:rPr>
                        <a:t>DIFUSION DE LA CAMPAÑA DE SERVICIOS AMIGABLES.</a:t>
                      </a:r>
                      <a:endParaRPr lang="es-MX" sz="1300" dirty="0">
                        <a:latin typeface="Franklin Gothic Book" panose="020B0503020102020204" pitchFamily="34" charset="0"/>
                      </a:endParaRPr>
                    </a:p>
                  </a:txBody>
                  <a:tcPr>
                    <a:solidFill>
                      <a:schemeClr val="accent6">
                        <a:lumMod val="60000"/>
                        <a:lumOff val="40000"/>
                      </a:schemeClr>
                    </a:solidFill>
                  </a:tcPr>
                </a:tc>
                <a:tc>
                  <a:txBody>
                    <a:bodyPr/>
                    <a:lstStyle/>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SSA</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IMSS</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IMSS BIENESTAR</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ISSSTE</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psicoterapias especializadas</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CEDH</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CEAV</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IJUMICH</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FGE</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SECOEM</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MEXFAM</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DIF</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REDEFINE</a:t>
                      </a:r>
                      <a:endParaRPr lang="es-MX" sz="1300" baseline="0" dirty="0">
                        <a:latin typeface="Franklin Gothic Book" panose="020B0503020102020204" pitchFamily="34" charset="0"/>
                      </a:endParaRPr>
                    </a:p>
                    <a:p>
                      <a:pPr marL="171450" indent="-171450" algn="just">
                        <a:buFont typeface="Wingdings" panose="05000000000000000000" pitchFamily="2" charset="2"/>
                        <a:buChar char="q"/>
                      </a:pPr>
                      <a:r>
                        <a:rPr lang="es-MX" sz="1300" baseline="0" dirty="0" smtClean="0">
                          <a:latin typeface="Franklin Gothic Book" panose="020B0503020102020204" pitchFamily="34" charset="0"/>
                        </a:rPr>
                        <a:t>SIPINNA</a:t>
                      </a:r>
                      <a:endParaRPr lang="es-MX" sz="1400" baseline="0" dirty="0" smtClean="0">
                        <a:latin typeface="Franklin Gothic Book" panose="020B0503020102020204" pitchFamily="34" charset="0"/>
                      </a:endParaRPr>
                    </a:p>
                  </a:txBody>
                  <a:tcPr>
                    <a:solidFill>
                      <a:schemeClr val="accent6">
                        <a:lumMod val="60000"/>
                        <a:lumOff val="40000"/>
                      </a:schemeClr>
                    </a:solidFill>
                  </a:tcPr>
                </a:tc>
                <a:tc>
                  <a:txBody>
                    <a:bodyPr/>
                    <a:lstStyle/>
                    <a:p>
                      <a:pPr marL="228600" indent="-228600" algn="just">
                        <a:buFont typeface="Wingdings" panose="05000000000000000000" pitchFamily="2" charset="2"/>
                        <a:buChar char="ü"/>
                      </a:pPr>
                      <a:r>
                        <a:rPr lang="es-MX" sz="1300" dirty="0" smtClean="0">
                          <a:latin typeface="Franklin Gothic Book" panose="020B0503020102020204" pitchFamily="34" charset="0"/>
                        </a:rPr>
                        <a:t>VIERNES 5</a:t>
                      </a:r>
                      <a:r>
                        <a:rPr lang="es-MX" sz="1300" baseline="0" dirty="0" smtClean="0">
                          <a:latin typeface="Franklin Gothic Book" panose="020B0503020102020204" pitchFamily="34" charset="0"/>
                        </a:rPr>
                        <a:t> DICIEMBRE</a:t>
                      </a:r>
                      <a:endParaRPr lang="es-MX" sz="1300" dirty="0" smtClean="0">
                        <a:latin typeface="Franklin Gothic Book" panose="020B0503020102020204" pitchFamily="34" charset="0"/>
                      </a:endParaRPr>
                    </a:p>
                    <a:p>
                      <a:pPr marL="228600" indent="-228600" algn="just">
                        <a:buFont typeface="Wingdings" panose="05000000000000000000" pitchFamily="2" charset="2"/>
                        <a:buChar char="ü"/>
                      </a:pPr>
                      <a:endParaRPr lang="es-MX" sz="1300" dirty="0">
                        <a:latin typeface="Franklin Gothic Book" panose="020B0503020102020204" pitchFamily="34" charset="0"/>
                      </a:endParaRPr>
                    </a:p>
                  </a:txBody>
                  <a:tcPr>
                    <a:solidFill>
                      <a:schemeClr val="accent6">
                        <a:lumMod val="60000"/>
                        <a:lumOff val="40000"/>
                      </a:schemeClr>
                    </a:solidFill>
                  </a:tcPr>
                </a:tc>
                <a:tc>
                  <a:txBody>
                    <a:bodyPr/>
                    <a:lstStyle/>
                    <a:p>
                      <a:pPr marL="171450" indent="-171450" algn="just">
                        <a:buFont typeface="Wingdings" panose="05000000000000000000" pitchFamily="2" charset="2"/>
                        <a:buChar char="ü"/>
                      </a:pPr>
                      <a:r>
                        <a:rPr lang="es-MX" sz="1300" dirty="0" smtClean="0">
                          <a:latin typeface="Franklin Gothic Book" panose="020B0503020102020204" pitchFamily="34" charset="0"/>
                        </a:rPr>
                        <a:t>ZACAPU</a:t>
                      </a:r>
                    </a:p>
                  </a:txBody>
                  <a:tcPr>
                    <a:solidFill>
                      <a:schemeClr val="accent6">
                        <a:lumMod val="60000"/>
                        <a:lumOff val="40000"/>
                      </a:schemeClr>
                    </a:solidFill>
                  </a:tcPr>
                </a:tc>
                <a:extLst>
                  <a:ext uri="{0D108BD9-81ED-4DB2-BD59-A6C34878D82A}">
                    <a16:rowId xmlns:a16="http://schemas.microsoft.com/office/drawing/2014/main" val="4062320351"/>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996363219"/>
              </p:ext>
            </p:extLst>
          </p:nvPr>
        </p:nvGraphicFramePr>
        <p:xfrm>
          <a:off x="577518" y="1188403"/>
          <a:ext cx="10898622" cy="304800"/>
        </p:xfrm>
        <a:graphic>
          <a:graphicData uri="http://schemas.openxmlformats.org/drawingml/2006/table">
            <a:tbl>
              <a:tblPr/>
              <a:tblGrid>
                <a:gridCol w="10898622">
                  <a:extLst>
                    <a:ext uri="{9D8B030D-6E8A-4147-A177-3AD203B41FA5}">
                      <a16:colId xmlns:a16="http://schemas.microsoft.com/office/drawing/2014/main" val="3836004219"/>
                    </a:ext>
                  </a:extLst>
                </a:gridCol>
              </a:tblGrid>
              <a:tr h="243281">
                <a:tc>
                  <a:txBody>
                    <a:bodyPr/>
                    <a:lstStyle/>
                    <a:p>
                      <a:pPr algn="ctr"/>
                      <a:r>
                        <a:rPr lang="es-MX" sz="1400" b="1" kern="1200" dirty="0" smtClean="0">
                          <a:solidFill>
                            <a:schemeClr val="tx1"/>
                          </a:solidFill>
                          <a:effectLst/>
                          <a:latin typeface="Franklin Gothic Book" panose="020B0503020102020204" pitchFamily="34" charset="0"/>
                          <a:ea typeface="+mn-ea"/>
                          <a:cs typeface="+mn-cs"/>
                        </a:rPr>
                        <a:t>Componente 3. Servicios</a:t>
                      </a:r>
                      <a:r>
                        <a:rPr lang="es-MX" sz="1400" b="1" kern="1200" baseline="0" dirty="0" smtClean="0">
                          <a:solidFill>
                            <a:schemeClr val="tx1"/>
                          </a:solidFill>
                          <a:effectLst/>
                          <a:latin typeface="Franklin Gothic Book" panose="020B0503020102020204" pitchFamily="34" charset="0"/>
                          <a:ea typeface="+mn-ea"/>
                          <a:cs typeface="+mn-cs"/>
                        </a:rPr>
                        <a:t>  de salud amigables</a:t>
                      </a:r>
                      <a:endParaRPr lang="es-MX" sz="1400" b="0" dirty="0">
                        <a:solidFill>
                          <a:schemeClr val="tx1"/>
                        </a:solidFill>
                        <a:latin typeface="Franklin Gothic Book" panose="020B05030201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CFF99"/>
                    </a:solidFill>
                  </a:tcPr>
                </a:tc>
                <a:extLst>
                  <a:ext uri="{0D108BD9-81ED-4DB2-BD59-A6C34878D82A}">
                    <a16:rowId xmlns:a16="http://schemas.microsoft.com/office/drawing/2014/main" val="3102817375"/>
                  </a:ext>
                </a:extLst>
              </a:tr>
            </a:tbl>
          </a:graphicData>
        </a:graphic>
      </p:graphicFrame>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9500" y="135172"/>
            <a:ext cx="1847011" cy="984651"/>
          </a:xfrm>
          <a:prstGeom prst="rect">
            <a:avLst/>
          </a:prstGeom>
        </p:spPr>
      </p:pic>
    </p:spTree>
    <p:extLst>
      <p:ext uri="{BB962C8B-B14F-4D97-AF65-F5344CB8AC3E}">
        <p14:creationId xmlns:p14="http://schemas.microsoft.com/office/powerpoint/2010/main" val="8709809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369" y="0"/>
            <a:ext cx="10515600" cy="1325563"/>
          </a:xfrm>
        </p:spPr>
        <p:txBody>
          <a:bodyPr/>
          <a:lstStyle/>
          <a:p>
            <a:r>
              <a:rPr lang="es-MX" b="1" dirty="0" smtClean="0">
                <a:latin typeface="Franklin Gothic Demi" panose="020B0703020102020204" pitchFamily="34" charset="0"/>
              </a:rPr>
              <a:t>Actividades por componentes.</a:t>
            </a:r>
            <a:endParaRPr lang="es-MX" b="1" dirty="0">
              <a:latin typeface="Franklin Gothic Demi" panose="020B07030201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317919476"/>
              </p:ext>
            </p:extLst>
          </p:nvPr>
        </p:nvGraphicFramePr>
        <p:xfrm>
          <a:off x="577517" y="1462723"/>
          <a:ext cx="10898622" cy="5135880"/>
        </p:xfrm>
        <a:graphic>
          <a:graphicData uri="http://schemas.openxmlformats.org/drawingml/2006/table">
            <a:tbl>
              <a:tblPr firstRow="1" bandRow="1">
                <a:tableStyleId>{5C22544A-7EE6-4342-B048-85BDC9FD1C3A}</a:tableStyleId>
              </a:tblPr>
              <a:tblGrid>
                <a:gridCol w="2154657">
                  <a:extLst>
                    <a:ext uri="{9D8B030D-6E8A-4147-A177-3AD203B41FA5}">
                      <a16:colId xmlns:a16="http://schemas.microsoft.com/office/drawing/2014/main" val="4022340449"/>
                    </a:ext>
                  </a:extLst>
                </a:gridCol>
                <a:gridCol w="2154657">
                  <a:extLst>
                    <a:ext uri="{9D8B030D-6E8A-4147-A177-3AD203B41FA5}">
                      <a16:colId xmlns:a16="http://schemas.microsoft.com/office/drawing/2014/main" val="2461768407"/>
                    </a:ext>
                  </a:extLst>
                </a:gridCol>
                <a:gridCol w="2154657">
                  <a:extLst>
                    <a:ext uri="{9D8B030D-6E8A-4147-A177-3AD203B41FA5}">
                      <a16:colId xmlns:a16="http://schemas.microsoft.com/office/drawing/2014/main" val="881835935"/>
                    </a:ext>
                  </a:extLst>
                </a:gridCol>
                <a:gridCol w="2154657">
                  <a:extLst>
                    <a:ext uri="{9D8B030D-6E8A-4147-A177-3AD203B41FA5}">
                      <a16:colId xmlns:a16="http://schemas.microsoft.com/office/drawing/2014/main" val="993038387"/>
                    </a:ext>
                  </a:extLst>
                </a:gridCol>
                <a:gridCol w="2279994">
                  <a:extLst>
                    <a:ext uri="{9D8B030D-6E8A-4147-A177-3AD203B41FA5}">
                      <a16:colId xmlns:a16="http://schemas.microsoft.com/office/drawing/2014/main" val="3142035446"/>
                    </a:ext>
                  </a:extLst>
                </a:gridCol>
              </a:tblGrid>
              <a:tr h="712611">
                <a:tc>
                  <a:txBody>
                    <a:bodyPr/>
                    <a:lstStyle/>
                    <a:p>
                      <a:pPr algn="just"/>
                      <a:r>
                        <a:rPr lang="es-MX" sz="1300" dirty="0" smtClean="0">
                          <a:solidFill>
                            <a:schemeClr val="tx1"/>
                          </a:solidFill>
                          <a:latin typeface="Franklin Gothic Book" panose="020B0503020102020204" pitchFamily="34" charset="0"/>
                        </a:rPr>
                        <a:t>SEGUNDA</a:t>
                      </a:r>
                      <a:r>
                        <a:rPr lang="es-MX" sz="1300" baseline="0" dirty="0" smtClean="0">
                          <a:solidFill>
                            <a:schemeClr val="tx1"/>
                          </a:solidFill>
                          <a:latin typeface="Franklin Gothic Book" panose="020B0503020102020204" pitchFamily="34" charset="0"/>
                        </a:rPr>
                        <a:t> FASE DE LA ESTRATEGIA NACIONAL PARA LA PREVENCIÓN DEL EMBARAZO ADOLESCENTE.</a:t>
                      </a:r>
                      <a:endParaRPr lang="es-MX" sz="1300" dirty="0">
                        <a:solidFill>
                          <a:schemeClr val="tx1"/>
                        </a:solidFill>
                        <a:latin typeface="Franklin Gothic Book" panose="020B0503020102020204" pitchFamily="34" charset="0"/>
                      </a:endParaRPr>
                    </a:p>
                  </a:txBody>
                  <a:tcPr>
                    <a:solidFill>
                      <a:schemeClr val="accent4">
                        <a:lumMod val="40000"/>
                        <a:lumOff val="60000"/>
                      </a:schemeClr>
                    </a:solidFill>
                  </a:tcPr>
                </a:tc>
                <a:tc>
                  <a:txBody>
                    <a:bodyPr/>
                    <a:lstStyle/>
                    <a:p>
                      <a:pPr algn="just"/>
                      <a:r>
                        <a:rPr lang="es-MX" sz="1300" dirty="0" smtClean="0">
                          <a:solidFill>
                            <a:schemeClr val="tx1"/>
                          </a:solidFill>
                          <a:latin typeface="Franklin Gothic Book" panose="020B0503020102020204" pitchFamily="34" charset="0"/>
                        </a:rPr>
                        <a:t>ACTIVIDAD GEPEA.</a:t>
                      </a:r>
                      <a:endParaRPr lang="es-MX" sz="1300" dirty="0">
                        <a:solidFill>
                          <a:schemeClr val="tx1"/>
                        </a:solidFill>
                        <a:latin typeface="Franklin Gothic Book" panose="020B0503020102020204" pitchFamily="34" charset="0"/>
                      </a:endParaRPr>
                    </a:p>
                  </a:txBody>
                  <a:tcPr>
                    <a:solidFill>
                      <a:schemeClr val="accent4">
                        <a:lumMod val="40000"/>
                        <a:lumOff val="60000"/>
                      </a:schemeClr>
                    </a:solidFill>
                  </a:tcPr>
                </a:tc>
                <a:tc>
                  <a:txBody>
                    <a:bodyPr/>
                    <a:lstStyle/>
                    <a:p>
                      <a:pPr algn="just"/>
                      <a:r>
                        <a:rPr lang="es-MX" sz="1300" dirty="0" smtClean="0">
                          <a:solidFill>
                            <a:schemeClr val="tx1"/>
                          </a:solidFill>
                          <a:latin typeface="Franklin Gothic Book" panose="020B0503020102020204" pitchFamily="34" charset="0"/>
                        </a:rPr>
                        <a:t>INSTANCIAS</a:t>
                      </a:r>
                      <a:r>
                        <a:rPr lang="es-MX" sz="1300" baseline="0" dirty="0" smtClean="0">
                          <a:solidFill>
                            <a:schemeClr val="tx1"/>
                          </a:solidFill>
                          <a:latin typeface="Franklin Gothic Book" panose="020B0503020102020204" pitchFamily="34" charset="0"/>
                        </a:rPr>
                        <a:t> PARTICIPANTES</a:t>
                      </a:r>
                    </a:p>
                    <a:p>
                      <a:pPr algn="just"/>
                      <a:endParaRPr lang="es-MX" sz="1300" dirty="0">
                        <a:solidFill>
                          <a:schemeClr val="tx1"/>
                        </a:solidFill>
                        <a:latin typeface="Franklin Gothic Book" panose="020B0503020102020204" pitchFamily="34" charset="0"/>
                      </a:endParaRPr>
                    </a:p>
                  </a:txBody>
                  <a:tcPr>
                    <a:solidFill>
                      <a:schemeClr val="accent4">
                        <a:lumMod val="40000"/>
                        <a:lumOff val="60000"/>
                      </a:schemeClr>
                    </a:solidFill>
                  </a:tcPr>
                </a:tc>
                <a:tc>
                  <a:txBody>
                    <a:bodyPr/>
                    <a:lstStyle/>
                    <a:p>
                      <a:pPr algn="just"/>
                      <a:r>
                        <a:rPr lang="es-MX" sz="1300" dirty="0" smtClean="0">
                          <a:solidFill>
                            <a:schemeClr val="tx1"/>
                          </a:solidFill>
                          <a:latin typeface="Franklin Gothic Book" panose="020B0503020102020204" pitchFamily="34" charset="0"/>
                        </a:rPr>
                        <a:t>TEMPORALIDAD</a:t>
                      </a:r>
                    </a:p>
                    <a:p>
                      <a:pPr algn="just"/>
                      <a:endParaRPr lang="es-MX" sz="1300" dirty="0">
                        <a:solidFill>
                          <a:schemeClr val="tx1"/>
                        </a:solidFill>
                        <a:latin typeface="Franklin Gothic Book" panose="020B0503020102020204" pitchFamily="34" charset="0"/>
                      </a:endParaRPr>
                    </a:p>
                  </a:txBody>
                  <a:tcPr>
                    <a:solidFill>
                      <a:schemeClr val="accent4">
                        <a:lumMod val="40000"/>
                        <a:lumOff val="60000"/>
                      </a:schemeClr>
                    </a:solidFill>
                  </a:tcPr>
                </a:tc>
                <a:tc>
                  <a:txBody>
                    <a:bodyPr/>
                    <a:lstStyle/>
                    <a:p>
                      <a:pPr algn="just"/>
                      <a:r>
                        <a:rPr lang="es-MX" sz="1300" dirty="0" smtClean="0">
                          <a:solidFill>
                            <a:schemeClr val="tx1"/>
                          </a:solidFill>
                          <a:latin typeface="Franklin Gothic Book" panose="020B0503020102020204" pitchFamily="34" charset="0"/>
                        </a:rPr>
                        <a:t>ENFOQUE</a:t>
                      </a:r>
                      <a:r>
                        <a:rPr lang="es-MX" sz="1300" baseline="0" dirty="0" smtClean="0">
                          <a:solidFill>
                            <a:schemeClr val="tx1"/>
                          </a:solidFill>
                          <a:latin typeface="Franklin Gothic Book" panose="020B0503020102020204" pitchFamily="34" charset="0"/>
                        </a:rPr>
                        <a:t> DE TERRITORIALIZACIÓN  (MUNICIPIO, COLONIA, ETC.)</a:t>
                      </a:r>
                      <a:endParaRPr lang="es-MX" sz="1300" dirty="0">
                        <a:solidFill>
                          <a:schemeClr val="tx1"/>
                        </a:solidFill>
                        <a:latin typeface="Franklin Gothic Book" panose="020B0503020102020204" pitchFamily="34" charset="0"/>
                      </a:endParaRPr>
                    </a:p>
                  </a:txBody>
                  <a:tcPr>
                    <a:solidFill>
                      <a:schemeClr val="accent4">
                        <a:lumMod val="40000"/>
                        <a:lumOff val="60000"/>
                      </a:schemeClr>
                    </a:solidFill>
                  </a:tcPr>
                </a:tc>
                <a:extLst>
                  <a:ext uri="{0D108BD9-81ED-4DB2-BD59-A6C34878D82A}">
                    <a16:rowId xmlns:a16="http://schemas.microsoft.com/office/drawing/2014/main" val="3871405466"/>
                  </a:ext>
                </a:extLst>
              </a:tr>
              <a:tr h="4161648">
                <a:tc>
                  <a:txBody>
                    <a:bodyPr/>
                    <a:lstStyle/>
                    <a:p>
                      <a:pPr algn="just"/>
                      <a:endParaRPr lang="es-MX" sz="1300" dirty="0" smtClean="0">
                        <a:solidFill>
                          <a:schemeClr val="tx1"/>
                        </a:solidFill>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300" kern="1200" dirty="0" smtClean="0">
                          <a:solidFill>
                            <a:schemeClr val="tx1"/>
                          </a:solidFill>
                          <a:effectLst/>
                          <a:latin typeface="Franklin Gothic Book" panose="020B0503020102020204" pitchFamily="34" charset="0"/>
                          <a:ea typeface="+mn-ea"/>
                          <a:cs typeface="+mn-cs"/>
                        </a:rPr>
                        <a:t>Fortalecer las acciones de promoción y de prestación de servicios de salud sexual y reproductiva de calidad, de acuerdo con las necesidades de mujeres y hombres de 10 a 19 años, asegurando la participación social y el acceso a una gama completa de métodos anticonceptivos, así como a la anticoncepción de emergencia, para garantizar la elección libre e informada en condiciones de igualdad y favorecer el ejercicio de la sexualidad de manera satisfactoria y libre de riesgos.</a:t>
                      </a:r>
                      <a:endParaRPr lang="es-MX" sz="1300" dirty="0" smtClean="0">
                        <a:solidFill>
                          <a:schemeClr val="tx1"/>
                        </a:solidFill>
                        <a:latin typeface="Franklin Gothic Book" panose="020B0503020102020204" pitchFamily="34" charset="0"/>
                      </a:endParaRPr>
                    </a:p>
                    <a:p>
                      <a:pPr algn="just"/>
                      <a:endParaRPr lang="es-MX" sz="1300" dirty="0" smtClean="0">
                        <a:solidFill>
                          <a:schemeClr val="tx1"/>
                        </a:solidFill>
                        <a:latin typeface="Franklin Gothic Book" panose="020B0503020102020204" pitchFamily="34" charset="0"/>
                      </a:endParaRPr>
                    </a:p>
                  </a:txBody>
                  <a:tcPr>
                    <a:solidFill>
                      <a:schemeClr val="accent4">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b="0" i="0" dirty="0" smtClean="0">
                        <a:solidFill>
                          <a:schemeClr val="tx1"/>
                        </a:solidFill>
                        <a:effectLst/>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300" b="1" i="0" dirty="0" smtClean="0">
                          <a:solidFill>
                            <a:schemeClr val="tx1"/>
                          </a:solidFill>
                          <a:effectLst/>
                          <a:latin typeface="Franklin Gothic Book" panose="020B0503020102020204" pitchFamily="34" charset="0"/>
                        </a:rPr>
                        <a:t>“FORO REGIONAL”</a:t>
                      </a:r>
                    </a:p>
                    <a:p>
                      <a:pPr marL="0" marR="0" indent="0" algn="just" defTabSz="914400" rtl="0" eaLnBrk="1" fontAlgn="auto" latinLnBrk="0" hangingPunct="1">
                        <a:lnSpc>
                          <a:spcPct val="100000"/>
                        </a:lnSpc>
                        <a:spcBef>
                          <a:spcPts val="0"/>
                        </a:spcBef>
                        <a:spcAft>
                          <a:spcPts val="0"/>
                        </a:spcAft>
                        <a:buClrTx/>
                        <a:buSzTx/>
                        <a:buFontTx/>
                        <a:buNone/>
                        <a:tabLst/>
                        <a:defRPr/>
                      </a:pPr>
                      <a:r>
                        <a:rPr lang="es-MX" sz="1300" b="0" i="0" dirty="0" smtClean="0">
                          <a:solidFill>
                            <a:schemeClr val="tx1"/>
                          </a:solidFill>
                          <a:effectLst/>
                          <a:latin typeface="Franklin Gothic Book" panose="020B0503020102020204" pitchFamily="34" charset="0"/>
                        </a:rPr>
                        <a:t>- DOCENTES Y PERSONAL ADMINISTRATIVO.</a:t>
                      </a: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b="0" i="0" dirty="0" smtClean="0">
                        <a:solidFill>
                          <a:schemeClr val="tx1"/>
                        </a:solidFill>
                        <a:effectLst/>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300" b="0" i="0" dirty="0" smtClean="0">
                        <a:solidFill>
                          <a:schemeClr val="tx1"/>
                        </a:solidFill>
                        <a:effectLst/>
                        <a:latin typeface="Franklin Gothic Book" panose="020B0503020102020204"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300" b="1" i="0" dirty="0" smtClean="0">
                          <a:solidFill>
                            <a:schemeClr val="tx1"/>
                          </a:solidFill>
                          <a:effectLst/>
                          <a:latin typeface="Franklin Gothic Book" panose="020B0503020102020204" pitchFamily="34" charset="0"/>
                        </a:rPr>
                        <a:t>TEMA:</a:t>
                      </a:r>
                      <a:r>
                        <a:rPr lang="es-MX" sz="1300" b="1" i="0" baseline="0" dirty="0" smtClean="0">
                          <a:solidFill>
                            <a:schemeClr val="tx1"/>
                          </a:solidFill>
                          <a:effectLst/>
                          <a:latin typeface="Franklin Gothic Book" panose="020B0503020102020204" pitchFamily="34" charset="0"/>
                        </a:rPr>
                        <a:t> </a:t>
                      </a:r>
                    </a:p>
                    <a:p>
                      <a:pPr marL="0" marR="0" indent="0" algn="just" defTabSz="914400" rtl="0" eaLnBrk="1" fontAlgn="auto" latinLnBrk="0" hangingPunct="1">
                        <a:lnSpc>
                          <a:spcPct val="100000"/>
                        </a:lnSpc>
                        <a:spcBef>
                          <a:spcPts val="0"/>
                        </a:spcBef>
                        <a:spcAft>
                          <a:spcPts val="0"/>
                        </a:spcAft>
                        <a:buClrTx/>
                        <a:buSzTx/>
                        <a:buFontTx/>
                        <a:buNone/>
                        <a:tabLst/>
                        <a:defRPr/>
                      </a:pPr>
                      <a:r>
                        <a:rPr lang="es-MX" sz="1300" b="0" i="0" baseline="0" dirty="0" smtClean="0">
                          <a:solidFill>
                            <a:schemeClr val="tx1"/>
                          </a:solidFill>
                          <a:effectLst/>
                          <a:latin typeface="Franklin Gothic Book" panose="020B0503020102020204" pitchFamily="34" charset="0"/>
                        </a:rPr>
                        <a:t>USO DE MUESTRARIO DE MÉTODOS ANTICONCEPTIVOS Y ANTICONCEPCIÓN DE EMERGENCIA.</a:t>
                      </a:r>
                      <a:endParaRPr lang="es-MX" sz="1300" b="0" i="0" dirty="0" smtClean="0">
                        <a:solidFill>
                          <a:schemeClr val="tx1"/>
                        </a:solidFill>
                        <a:effectLst/>
                        <a:latin typeface="Franklin Gothic Book" panose="020B0503020102020204" pitchFamily="34" charset="0"/>
                      </a:endParaRPr>
                    </a:p>
                  </a:txBody>
                  <a:tcPr>
                    <a:solidFill>
                      <a:schemeClr val="accent4">
                        <a:lumMod val="40000"/>
                        <a:lumOff val="60000"/>
                      </a:schemeClr>
                    </a:solidFill>
                  </a:tcPr>
                </a:tc>
                <a:tc>
                  <a:txBody>
                    <a:bodyPr/>
                    <a:lstStyle/>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SSA</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IMSS</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IMSS BIENESTAR</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ISSSTE</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psicoterapias especializadas</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CEDH</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CEAV</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IJUMICH</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FGE</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SECOEM</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MEXFAM</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DIF</a:t>
                      </a:r>
                    </a:p>
                    <a:p>
                      <a:pPr marL="171450" indent="-171450" algn="just">
                        <a:buFont typeface="Wingdings" panose="05000000000000000000" pitchFamily="2" charset="2"/>
                        <a:buChar char="q"/>
                      </a:pPr>
                      <a:r>
                        <a:rPr lang="es-MX" sz="1400" baseline="0" dirty="0" smtClean="0">
                          <a:latin typeface="Franklin Gothic Book" panose="020B0503020102020204" pitchFamily="34" charset="0"/>
                        </a:rPr>
                        <a:t>REDEFINE</a:t>
                      </a:r>
                      <a:endParaRPr lang="es-MX" sz="1300" baseline="0" dirty="0">
                        <a:solidFill>
                          <a:schemeClr val="tx1"/>
                        </a:solidFill>
                        <a:latin typeface="Franklin Gothic Book" panose="020B0503020102020204" pitchFamily="34" charset="0"/>
                      </a:endParaRPr>
                    </a:p>
                    <a:p>
                      <a:pPr marL="171450" indent="-171450" algn="just">
                        <a:buFont typeface="Wingdings" panose="05000000000000000000" pitchFamily="2" charset="2"/>
                        <a:buChar char="q"/>
                      </a:pPr>
                      <a:r>
                        <a:rPr lang="es-MX" sz="1300" baseline="0" dirty="0" smtClean="0">
                          <a:solidFill>
                            <a:schemeClr val="tx1"/>
                          </a:solidFill>
                          <a:latin typeface="Franklin Gothic Book" panose="020B0503020102020204" pitchFamily="34" charset="0"/>
                        </a:rPr>
                        <a:t>SIPINNA</a:t>
                      </a:r>
                      <a:endParaRPr lang="es-MX" sz="1400" baseline="0" dirty="0" smtClean="0">
                        <a:latin typeface="Franklin Gothic Book" panose="020B0503020102020204" pitchFamily="34" charset="0"/>
                      </a:endParaRPr>
                    </a:p>
                  </a:txBody>
                  <a:tcPr>
                    <a:solidFill>
                      <a:schemeClr val="accent4">
                        <a:lumMod val="40000"/>
                        <a:lumOff val="60000"/>
                      </a:schemeClr>
                    </a:solidFill>
                  </a:tcPr>
                </a:tc>
                <a:tc>
                  <a:txBody>
                    <a:bodyPr/>
                    <a:lstStyle/>
                    <a:p>
                      <a:pPr marL="171450" indent="-171450" algn="just">
                        <a:buFont typeface="Wingdings" panose="05000000000000000000" pitchFamily="2" charset="2"/>
                        <a:buChar char="ü"/>
                      </a:pPr>
                      <a:r>
                        <a:rPr lang="es-MX" sz="1300" baseline="0" dirty="0" smtClean="0">
                          <a:solidFill>
                            <a:schemeClr val="tx1"/>
                          </a:solidFill>
                          <a:latin typeface="Franklin Gothic Book" panose="020B0503020102020204" pitchFamily="34" charset="0"/>
                        </a:rPr>
                        <a:t>MIERCOLES 10  DICIEMBRE </a:t>
                      </a:r>
                      <a:endParaRPr lang="es-MX" sz="1300" dirty="0">
                        <a:solidFill>
                          <a:schemeClr val="tx1"/>
                        </a:solidFill>
                        <a:latin typeface="Franklin Gothic Book" panose="020B0503020102020204" pitchFamily="34" charset="0"/>
                      </a:endParaRPr>
                    </a:p>
                  </a:txBody>
                  <a:tcPr>
                    <a:solidFill>
                      <a:schemeClr val="accent4">
                        <a:lumMod val="40000"/>
                        <a:lumOff val="60000"/>
                      </a:schemeClr>
                    </a:solidFill>
                  </a:tcPr>
                </a:tc>
                <a:tc>
                  <a:txBody>
                    <a:bodyPr/>
                    <a:lstStyle/>
                    <a:p>
                      <a:pPr marL="171450" indent="-171450" algn="just">
                        <a:buFont typeface="Wingdings" panose="05000000000000000000" pitchFamily="2" charset="2"/>
                        <a:buChar char="ü"/>
                      </a:pPr>
                      <a:r>
                        <a:rPr lang="es-MX" sz="1300" dirty="0" smtClean="0">
                          <a:solidFill>
                            <a:schemeClr val="tx1"/>
                          </a:solidFill>
                          <a:latin typeface="Franklin Gothic Book" panose="020B0503020102020204" pitchFamily="34" charset="0"/>
                        </a:rPr>
                        <a:t>TUXPAN</a:t>
                      </a:r>
                    </a:p>
                    <a:p>
                      <a:pPr marL="171450" indent="-171450" algn="just">
                        <a:buFont typeface="Wingdings" panose="05000000000000000000" pitchFamily="2" charset="2"/>
                        <a:buChar char="ü"/>
                      </a:pPr>
                      <a:endParaRPr lang="es-MX" sz="1300" dirty="0" smtClean="0">
                        <a:solidFill>
                          <a:schemeClr val="tx1"/>
                        </a:solidFill>
                        <a:latin typeface="Franklin Gothic Book" panose="020B0503020102020204" pitchFamily="34" charset="0"/>
                      </a:endParaRPr>
                    </a:p>
                  </a:txBody>
                  <a:tcPr>
                    <a:solidFill>
                      <a:schemeClr val="accent4">
                        <a:lumMod val="40000"/>
                        <a:lumOff val="60000"/>
                      </a:schemeClr>
                    </a:solidFill>
                  </a:tcPr>
                </a:tc>
                <a:extLst>
                  <a:ext uri="{0D108BD9-81ED-4DB2-BD59-A6C34878D82A}">
                    <a16:rowId xmlns:a16="http://schemas.microsoft.com/office/drawing/2014/main" val="4062320351"/>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895765200"/>
              </p:ext>
            </p:extLst>
          </p:nvPr>
        </p:nvGraphicFramePr>
        <p:xfrm>
          <a:off x="577518" y="1188403"/>
          <a:ext cx="10898622" cy="304800"/>
        </p:xfrm>
        <a:graphic>
          <a:graphicData uri="http://schemas.openxmlformats.org/drawingml/2006/table">
            <a:tbl>
              <a:tblPr/>
              <a:tblGrid>
                <a:gridCol w="10898622">
                  <a:extLst>
                    <a:ext uri="{9D8B030D-6E8A-4147-A177-3AD203B41FA5}">
                      <a16:colId xmlns:a16="http://schemas.microsoft.com/office/drawing/2014/main" val="3836004219"/>
                    </a:ext>
                  </a:extLst>
                </a:gridCol>
              </a:tblGrid>
              <a:tr h="2432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400" b="1" kern="1200" dirty="0" smtClean="0">
                          <a:solidFill>
                            <a:schemeClr val="tx1"/>
                          </a:solidFill>
                          <a:effectLst/>
                          <a:latin typeface="Franklin Gothic Book" panose="020B0503020102020204" pitchFamily="34" charset="0"/>
                          <a:ea typeface="+mn-ea"/>
                          <a:cs typeface="+mn-cs"/>
                        </a:rPr>
                        <a:t>Componente 3. Servicios</a:t>
                      </a:r>
                      <a:r>
                        <a:rPr lang="es-MX" sz="1400" b="1" kern="1200" baseline="0" dirty="0" smtClean="0">
                          <a:solidFill>
                            <a:schemeClr val="tx1"/>
                          </a:solidFill>
                          <a:effectLst/>
                          <a:latin typeface="Franklin Gothic Book" panose="020B0503020102020204" pitchFamily="34" charset="0"/>
                          <a:ea typeface="+mn-ea"/>
                          <a:cs typeface="+mn-cs"/>
                        </a:rPr>
                        <a:t>  de salud amigables</a:t>
                      </a:r>
                      <a:endParaRPr lang="es-MX" sz="1400" b="0" dirty="0" smtClean="0">
                        <a:solidFill>
                          <a:schemeClr val="tx1"/>
                        </a:solidFill>
                        <a:latin typeface="Franklin Gothic Book" panose="020B05030201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CFF99"/>
                    </a:solidFill>
                  </a:tcPr>
                </a:tc>
                <a:extLst>
                  <a:ext uri="{0D108BD9-81ED-4DB2-BD59-A6C34878D82A}">
                    <a16:rowId xmlns:a16="http://schemas.microsoft.com/office/drawing/2014/main" val="3102817375"/>
                  </a:ext>
                </a:extLst>
              </a:tr>
            </a:tbl>
          </a:graphicData>
        </a:graphic>
      </p:graphicFrame>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9500" y="135172"/>
            <a:ext cx="1847011" cy="984651"/>
          </a:xfrm>
          <a:prstGeom prst="rect">
            <a:avLst/>
          </a:prstGeom>
        </p:spPr>
      </p:pic>
    </p:spTree>
    <p:extLst>
      <p:ext uri="{BB962C8B-B14F-4D97-AF65-F5344CB8AC3E}">
        <p14:creationId xmlns:p14="http://schemas.microsoft.com/office/powerpoint/2010/main" val="5093850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369" y="0"/>
            <a:ext cx="10515600" cy="1325563"/>
          </a:xfrm>
        </p:spPr>
        <p:txBody>
          <a:bodyPr/>
          <a:lstStyle/>
          <a:p>
            <a:r>
              <a:rPr lang="es-MX" b="1" dirty="0" smtClean="0">
                <a:latin typeface="Franklin Gothic Demi" panose="020B0703020102020204" pitchFamily="34" charset="0"/>
              </a:rPr>
              <a:t>Actividades por componentes.</a:t>
            </a:r>
            <a:endParaRPr lang="es-MX" b="1" dirty="0">
              <a:latin typeface="Franklin Gothic Demi" panose="020B07030201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82716822"/>
              </p:ext>
            </p:extLst>
          </p:nvPr>
        </p:nvGraphicFramePr>
        <p:xfrm>
          <a:off x="505327" y="1405493"/>
          <a:ext cx="11146983" cy="5330441"/>
        </p:xfrm>
        <a:graphic>
          <a:graphicData uri="http://schemas.openxmlformats.org/drawingml/2006/table">
            <a:tbl>
              <a:tblPr firstRow="1" bandRow="1">
                <a:tableStyleId>{5C22544A-7EE6-4342-B048-85BDC9FD1C3A}</a:tableStyleId>
              </a:tblPr>
              <a:tblGrid>
                <a:gridCol w="2203758">
                  <a:extLst>
                    <a:ext uri="{9D8B030D-6E8A-4147-A177-3AD203B41FA5}">
                      <a16:colId xmlns:a16="http://schemas.microsoft.com/office/drawing/2014/main" val="4022340449"/>
                    </a:ext>
                  </a:extLst>
                </a:gridCol>
                <a:gridCol w="2203758">
                  <a:extLst>
                    <a:ext uri="{9D8B030D-6E8A-4147-A177-3AD203B41FA5}">
                      <a16:colId xmlns:a16="http://schemas.microsoft.com/office/drawing/2014/main" val="2461768407"/>
                    </a:ext>
                  </a:extLst>
                </a:gridCol>
                <a:gridCol w="2203758">
                  <a:extLst>
                    <a:ext uri="{9D8B030D-6E8A-4147-A177-3AD203B41FA5}">
                      <a16:colId xmlns:a16="http://schemas.microsoft.com/office/drawing/2014/main" val="881835935"/>
                    </a:ext>
                  </a:extLst>
                </a:gridCol>
                <a:gridCol w="2203758">
                  <a:extLst>
                    <a:ext uri="{9D8B030D-6E8A-4147-A177-3AD203B41FA5}">
                      <a16:colId xmlns:a16="http://schemas.microsoft.com/office/drawing/2014/main" val="993038387"/>
                    </a:ext>
                  </a:extLst>
                </a:gridCol>
                <a:gridCol w="2331951">
                  <a:extLst>
                    <a:ext uri="{9D8B030D-6E8A-4147-A177-3AD203B41FA5}">
                      <a16:colId xmlns:a16="http://schemas.microsoft.com/office/drawing/2014/main" val="3142035446"/>
                    </a:ext>
                  </a:extLst>
                </a:gridCol>
              </a:tblGrid>
              <a:tr h="789830">
                <a:tc>
                  <a:txBody>
                    <a:bodyPr/>
                    <a:lstStyle/>
                    <a:p>
                      <a:pPr algn="ctr"/>
                      <a:r>
                        <a:rPr lang="es-MX" sz="1200" dirty="0" smtClean="0">
                          <a:solidFill>
                            <a:schemeClr val="tx1"/>
                          </a:solidFill>
                          <a:latin typeface="Franklin Gothic Book" panose="020B0503020102020204" pitchFamily="34" charset="0"/>
                        </a:rPr>
                        <a:t>SEGUNDA</a:t>
                      </a:r>
                      <a:r>
                        <a:rPr lang="es-MX" sz="1200" baseline="0" dirty="0" smtClean="0">
                          <a:solidFill>
                            <a:schemeClr val="tx1"/>
                          </a:solidFill>
                          <a:latin typeface="Franklin Gothic Book" panose="020B0503020102020204" pitchFamily="34" charset="0"/>
                        </a:rPr>
                        <a:t> FASE DE LA ESTRATEGIA NACIONAL PARA LA PREVENCIÓN DEL EMBARAZO ADOLESCENTE.</a:t>
                      </a:r>
                      <a:endParaRPr lang="es-MX" sz="1200" dirty="0">
                        <a:solidFill>
                          <a:schemeClr val="tx1"/>
                        </a:solidFill>
                        <a:latin typeface="Franklin Gothic Book" panose="020B0503020102020204" pitchFamily="34" charset="0"/>
                      </a:endParaRPr>
                    </a:p>
                  </a:txBody>
                  <a:tcPr>
                    <a:solidFill>
                      <a:schemeClr val="accent6">
                        <a:lumMod val="60000"/>
                        <a:lumOff val="40000"/>
                      </a:schemeClr>
                    </a:solidFill>
                  </a:tcPr>
                </a:tc>
                <a:tc>
                  <a:txBody>
                    <a:bodyPr/>
                    <a:lstStyle/>
                    <a:p>
                      <a:pPr algn="ctr"/>
                      <a:r>
                        <a:rPr lang="es-MX" sz="1200" dirty="0" smtClean="0">
                          <a:solidFill>
                            <a:schemeClr val="tx1"/>
                          </a:solidFill>
                          <a:latin typeface="Franklin Gothic Book" panose="020B0503020102020204" pitchFamily="34" charset="0"/>
                        </a:rPr>
                        <a:t>ACTIVIDAD GEPEA.</a:t>
                      </a:r>
                      <a:endParaRPr lang="es-MX" sz="1200" dirty="0">
                        <a:solidFill>
                          <a:schemeClr val="tx1"/>
                        </a:solidFill>
                        <a:latin typeface="Franklin Gothic Book" panose="020B0503020102020204" pitchFamily="34" charset="0"/>
                      </a:endParaRPr>
                    </a:p>
                  </a:txBody>
                  <a:tcPr>
                    <a:solidFill>
                      <a:schemeClr val="accent6">
                        <a:lumMod val="60000"/>
                        <a:lumOff val="40000"/>
                      </a:schemeClr>
                    </a:solidFill>
                  </a:tcPr>
                </a:tc>
                <a:tc>
                  <a:txBody>
                    <a:bodyPr/>
                    <a:lstStyle/>
                    <a:p>
                      <a:pPr algn="ctr"/>
                      <a:r>
                        <a:rPr lang="es-MX" sz="1200" dirty="0" smtClean="0">
                          <a:solidFill>
                            <a:schemeClr val="tx1"/>
                          </a:solidFill>
                          <a:latin typeface="Franklin Gothic Book" panose="020B0503020102020204" pitchFamily="34" charset="0"/>
                        </a:rPr>
                        <a:t>INSTANCIAS</a:t>
                      </a:r>
                      <a:r>
                        <a:rPr lang="es-MX" sz="1200" baseline="0" dirty="0" smtClean="0">
                          <a:solidFill>
                            <a:schemeClr val="tx1"/>
                          </a:solidFill>
                          <a:latin typeface="Franklin Gothic Book" panose="020B0503020102020204" pitchFamily="34" charset="0"/>
                        </a:rPr>
                        <a:t> PARTICIPANTES</a:t>
                      </a:r>
                    </a:p>
                    <a:p>
                      <a:pPr algn="ctr"/>
                      <a:endParaRPr lang="es-MX" sz="1200" dirty="0">
                        <a:solidFill>
                          <a:schemeClr val="tx1"/>
                        </a:solidFill>
                        <a:latin typeface="Franklin Gothic Book" panose="020B0503020102020204" pitchFamily="34" charset="0"/>
                      </a:endParaRPr>
                    </a:p>
                  </a:txBody>
                  <a:tcPr>
                    <a:solidFill>
                      <a:schemeClr val="accent6">
                        <a:lumMod val="60000"/>
                        <a:lumOff val="40000"/>
                      </a:schemeClr>
                    </a:solidFill>
                  </a:tcPr>
                </a:tc>
                <a:tc>
                  <a:txBody>
                    <a:bodyPr/>
                    <a:lstStyle/>
                    <a:p>
                      <a:pPr algn="ctr"/>
                      <a:r>
                        <a:rPr lang="es-MX" sz="1200" dirty="0" smtClean="0">
                          <a:solidFill>
                            <a:schemeClr val="tx1"/>
                          </a:solidFill>
                          <a:latin typeface="Franklin Gothic Book" panose="020B0503020102020204" pitchFamily="34" charset="0"/>
                        </a:rPr>
                        <a:t>TEMPORALIDAD</a:t>
                      </a:r>
                    </a:p>
                    <a:p>
                      <a:pPr algn="ctr"/>
                      <a:endParaRPr lang="es-MX" sz="1200" dirty="0">
                        <a:solidFill>
                          <a:schemeClr val="tx1"/>
                        </a:solidFill>
                        <a:latin typeface="Franklin Gothic Book" panose="020B0503020102020204" pitchFamily="34" charset="0"/>
                      </a:endParaRPr>
                    </a:p>
                  </a:txBody>
                  <a:tcPr>
                    <a:solidFill>
                      <a:schemeClr val="accent6">
                        <a:lumMod val="60000"/>
                        <a:lumOff val="40000"/>
                      </a:schemeClr>
                    </a:solidFill>
                  </a:tcPr>
                </a:tc>
                <a:tc>
                  <a:txBody>
                    <a:bodyPr/>
                    <a:lstStyle/>
                    <a:p>
                      <a:pPr algn="ctr"/>
                      <a:r>
                        <a:rPr lang="es-MX" sz="1200" dirty="0" smtClean="0">
                          <a:solidFill>
                            <a:schemeClr val="tx1"/>
                          </a:solidFill>
                          <a:latin typeface="Franklin Gothic Book" panose="020B0503020102020204" pitchFamily="34" charset="0"/>
                        </a:rPr>
                        <a:t>ENFOQUE</a:t>
                      </a:r>
                      <a:r>
                        <a:rPr lang="es-MX" sz="1200" baseline="0" dirty="0" smtClean="0">
                          <a:solidFill>
                            <a:schemeClr val="tx1"/>
                          </a:solidFill>
                          <a:latin typeface="Franklin Gothic Book" panose="020B0503020102020204" pitchFamily="34" charset="0"/>
                        </a:rPr>
                        <a:t> DE TERRITORIALIZACIÓN  (MUNICIPIO, COLONIA, ETC.)</a:t>
                      </a:r>
                      <a:endParaRPr lang="es-MX" sz="1200" dirty="0">
                        <a:solidFill>
                          <a:schemeClr val="tx1"/>
                        </a:solidFill>
                        <a:latin typeface="Franklin Gothic Book" panose="020B0503020102020204" pitchFamily="34" charset="0"/>
                      </a:endParaRPr>
                    </a:p>
                  </a:txBody>
                  <a:tcPr>
                    <a:solidFill>
                      <a:schemeClr val="accent6">
                        <a:lumMod val="60000"/>
                        <a:lumOff val="40000"/>
                      </a:schemeClr>
                    </a:solidFill>
                  </a:tcPr>
                </a:tc>
                <a:extLst>
                  <a:ext uri="{0D108BD9-81ED-4DB2-BD59-A6C34878D82A}">
                    <a16:rowId xmlns:a16="http://schemas.microsoft.com/office/drawing/2014/main" val="3871405466"/>
                  </a:ext>
                </a:extLst>
              </a:tr>
              <a:tr h="450748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Franklin Gothic Book" panose="020B0503020102020204" pitchFamily="34" charset="0"/>
                          <a:ea typeface="+mn-ea"/>
                          <a:cs typeface="+mn-cs"/>
                        </a:rPr>
                        <a:t>Fortalecer las acciones orientadas a la prevención, la detección temprana y la atención intersectorial de la violencia sexual en niñas y adolescentes, los matrimonios, las uniones y los embarazos forzados en menores de 15 años; garantizar el acceso a la interrupción legal del embarazo (ILE) por la causal violación, y dar cumplimiento a la </a:t>
                      </a:r>
                      <a:r>
                        <a:rPr lang="es-MX" sz="1200" kern="1200" dirty="0" err="1" smtClean="0">
                          <a:solidFill>
                            <a:schemeClr val="tx1"/>
                          </a:solidFill>
                          <a:effectLst/>
                          <a:latin typeface="Franklin Gothic Book" panose="020B0503020102020204" pitchFamily="34" charset="0"/>
                          <a:ea typeface="+mn-ea"/>
                          <a:cs typeface="+mn-cs"/>
                        </a:rPr>
                        <a:t>nom</a:t>
                      </a:r>
                      <a:r>
                        <a:rPr lang="es-MX" sz="1200" kern="1200" dirty="0" smtClean="0">
                          <a:solidFill>
                            <a:schemeClr val="tx1"/>
                          </a:solidFill>
                          <a:effectLst/>
                          <a:latin typeface="Franklin Gothic Book" panose="020B0503020102020204" pitchFamily="34" charset="0"/>
                          <a:ea typeface="+mn-ea"/>
                          <a:cs typeface="+mn-cs"/>
                        </a:rPr>
                        <a:t> 046</a:t>
                      </a:r>
                      <a:r>
                        <a:rPr lang="es-MX" sz="1200" kern="1200" baseline="0" dirty="0" smtClean="0">
                          <a:solidFill>
                            <a:schemeClr val="tx1"/>
                          </a:solidFill>
                          <a:effectLst/>
                          <a:latin typeface="Franklin Gothic Book" panose="020B0503020102020204" pitchFamily="34" charset="0"/>
                          <a:ea typeface="+mn-ea"/>
                          <a:cs typeface="+mn-cs"/>
                        </a:rPr>
                        <a:t> </a:t>
                      </a:r>
                      <a:r>
                        <a:rPr lang="es-MX" sz="1200" kern="1200" dirty="0" smtClean="0">
                          <a:solidFill>
                            <a:schemeClr val="tx1"/>
                          </a:solidFill>
                          <a:effectLst/>
                          <a:latin typeface="Franklin Gothic Book" panose="020B0503020102020204" pitchFamily="34" charset="0"/>
                          <a:ea typeface="+mn-ea"/>
                          <a:cs typeface="+mn-cs"/>
                        </a:rPr>
                        <a:t>y  nom047.</a:t>
                      </a:r>
                      <a:endParaRPr lang="es-MX" sz="1200" dirty="0" smtClean="0">
                        <a:solidFill>
                          <a:schemeClr val="tx1"/>
                        </a:solidFill>
                        <a:latin typeface="Franklin Gothic Book" panose="020B0503020102020204" pitchFamily="34" charset="0"/>
                      </a:endParaRPr>
                    </a:p>
                    <a:p>
                      <a:pPr algn="just"/>
                      <a:endParaRPr lang="es-MX" sz="1200" dirty="0" smtClean="0">
                        <a:solidFill>
                          <a:schemeClr val="tx1"/>
                        </a:solidFill>
                        <a:latin typeface="Franklin Gothic Book" panose="020B0503020102020204" pitchFamily="34" charset="0"/>
                      </a:endParaRPr>
                    </a:p>
                  </a:txBody>
                  <a:tcPr>
                    <a:solidFill>
                      <a:schemeClr val="accent6">
                        <a:lumMod val="60000"/>
                        <a:lumOff val="4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200" b="1" i="0" dirty="0" smtClean="0">
                          <a:solidFill>
                            <a:schemeClr val="tx1"/>
                          </a:solidFill>
                          <a:effectLst/>
                          <a:latin typeface="Franklin Gothic Book" panose="020B0503020102020204" pitchFamily="34" charset="0"/>
                        </a:rPr>
                        <a:t>“FORO REGIONAL” </a:t>
                      </a:r>
                    </a:p>
                    <a:p>
                      <a:pPr marL="0" marR="0" indent="0" algn="just" defTabSz="914400" rtl="0" eaLnBrk="1" fontAlgn="auto" latinLnBrk="0" hangingPunct="1">
                        <a:lnSpc>
                          <a:spcPct val="100000"/>
                        </a:lnSpc>
                        <a:spcBef>
                          <a:spcPts val="0"/>
                        </a:spcBef>
                        <a:spcAft>
                          <a:spcPts val="0"/>
                        </a:spcAft>
                        <a:buClrTx/>
                        <a:buSzTx/>
                        <a:buFontTx/>
                        <a:buNone/>
                        <a:tabLst/>
                        <a:defRPr/>
                      </a:pPr>
                      <a:r>
                        <a:rPr lang="es-MX" sz="1200" b="0" i="0" dirty="0" smtClean="0">
                          <a:solidFill>
                            <a:schemeClr val="tx1"/>
                          </a:solidFill>
                          <a:effectLst/>
                          <a:latin typeface="Franklin Gothic Book" panose="020B0503020102020204" pitchFamily="34" charset="0"/>
                        </a:rPr>
                        <a:t>- DOCENTES Y PERSONAL ADMINISTRATIVO.</a:t>
                      </a: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200" b="0" i="0" dirty="0" smtClean="0">
                        <a:solidFill>
                          <a:schemeClr val="tx1"/>
                        </a:solidFill>
                        <a:effectLst/>
                        <a:latin typeface="Franklin Gothic Book" panose="020B0503020102020204" pitchFamily="34" charset="0"/>
                      </a:endParaRPr>
                    </a:p>
                    <a:p>
                      <a:pPr algn="just"/>
                      <a:r>
                        <a:rPr lang="es-MX" sz="1200" b="1" dirty="0" smtClean="0">
                          <a:solidFill>
                            <a:schemeClr val="tx1"/>
                          </a:solidFill>
                          <a:latin typeface="Franklin Gothic Book" panose="020B0503020102020204" pitchFamily="34" charset="0"/>
                        </a:rPr>
                        <a:t>TEMA:</a:t>
                      </a:r>
                    </a:p>
                    <a:p>
                      <a:pPr algn="just"/>
                      <a:r>
                        <a:rPr lang="es-MX" sz="1200" dirty="0" smtClean="0">
                          <a:solidFill>
                            <a:schemeClr val="tx1"/>
                          </a:solidFill>
                          <a:latin typeface="Franklin Gothic Book" panose="020B0503020102020204" pitchFamily="34" charset="0"/>
                        </a:rPr>
                        <a:t>CAPACITACIÓN SOBRE LA NOM</a:t>
                      </a:r>
                      <a:r>
                        <a:rPr lang="es-MX" sz="1200" baseline="0" dirty="0" smtClean="0">
                          <a:solidFill>
                            <a:schemeClr val="tx1"/>
                          </a:solidFill>
                          <a:latin typeface="Franklin Gothic Book" panose="020B0503020102020204" pitchFamily="34" charset="0"/>
                        </a:rPr>
                        <a:t> </a:t>
                      </a:r>
                      <a:r>
                        <a:rPr lang="es-MX" sz="1200" dirty="0" smtClean="0">
                          <a:solidFill>
                            <a:schemeClr val="tx1"/>
                          </a:solidFill>
                          <a:latin typeface="Franklin Gothic Book" panose="020B0503020102020204" pitchFamily="34" charset="0"/>
                        </a:rPr>
                        <a:t>046,</a:t>
                      </a:r>
                      <a:r>
                        <a:rPr lang="es-MX" sz="1200" baseline="0" dirty="0" smtClean="0">
                          <a:solidFill>
                            <a:schemeClr val="tx1"/>
                          </a:solidFill>
                          <a:latin typeface="Franklin Gothic Book" panose="020B0503020102020204" pitchFamily="34" charset="0"/>
                        </a:rPr>
                        <a:t> NOM 047 Y NOM 07.</a:t>
                      </a:r>
                      <a:endParaRPr lang="es-MX" sz="1200" dirty="0" smtClean="0">
                        <a:solidFill>
                          <a:schemeClr val="tx1"/>
                        </a:solidFill>
                        <a:latin typeface="Franklin Gothic Book" panose="020B0503020102020204" pitchFamily="34" charset="0"/>
                      </a:endParaRPr>
                    </a:p>
                    <a:p>
                      <a:pPr algn="just"/>
                      <a:r>
                        <a:rPr lang="es-MX" sz="1200" dirty="0" smtClean="0">
                          <a:solidFill>
                            <a:schemeClr val="tx1"/>
                          </a:solidFill>
                          <a:latin typeface="Franklin Gothic Book" panose="020B0503020102020204" pitchFamily="34" charset="0"/>
                        </a:rPr>
                        <a:t/>
                      </a:r>
                      <a:br>
                        <a:rPr lang="es-MX" sz="1200" dirty="0" smtClean="0">
                          <a:solidFill>
                            <a:schemeClr val="tx1"/>
                          </a:solidFill>
                          <a:latin typeface="Franklin Gothic Book" panose="020B0503020102020204" pitchFamily="34" charset="0"/>
                        </a:rPr>
                      </a:br>
                      <a:r>
                        <a:rPr lang="es-MX" sz="1200" b="0" i="0" kern="1200" dirty="0" smtClean="0">
                          <a:solidFill>
                            <a:schemeClr val="tx1"/>
                          </a:solidFill>
                          <a:effectLst/>
                          <a:latin typeface="Franklin Gothic Book" panose="020B0503020102020204" pitchFamily="34" charset="0"/>
                          <a:ea typeface="+mn-ea"/>
                          <a:cs typeface="+mn-cs"/>
                        </a:rPr>
                        <a:t>ESTA CAPACITACIÓN AYUDA A SENSIBILIZAR A LA COMUNIDAD EDUCATIVA SOBRE LA IMPORTANCIA DE LOS DERECHOS HUMANOS Y LA IGUALDAD DE GÉNERO, LO QUE PUEDE CONTRIBUIR A LA REDUCCIÓN DE CASOS DE VIOLENCIA Y DISCRIMINACIÓN. TAMBIÉN SE EMPODERA A LOS ALUMNOS PARA QUE CONOZCAN SUS DERECHOS Y SEPAN CÓMO ACTUAR EN SITUACIONES DE RIESGO.</a:t>
                      </a:r>
                      <a:endParaRPr lang="es-MX" sz="1200" b="0" i="0" dirty="0" smtClean="0">
                        <a:solidFill>
                          <a:schemeClr val="tx1"/>
                        </a:solidFill>
                        <a:effectLst/>
                        <a:latin typeface="Franklin Gothic Book" panose="020B05030201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MX" sz="1200" dirty="0">
                        <a:solidFill>
                          <a:schemeClr val="tx1"/>
                        </a:solidFill>
                        <a:latin typeface="Franklin Gothic Book" panose="020B0503020102020204" pitchFamily="34" charset="0"/>
                      </a:endParaRPr>
                    </a:p>
                  </a:txBody>
                  <a:tcPr>
                    <a:solidFill>
                      <a:schemeClr val="accent6">
                        <a:lumMod val="60000"/>
                        <a:lumOff val="40000"/>
                      </a:schemeClr>
                    </a:solidFill>
                  </a:tcPr>
                </a:tc>
                <a:tc>
                  <a:txBody>
                    <a:bodyPr/>
                    <a:lstStyle/>
                    <a:p>
                      <a:pPr marL="171450" indent="-171450" algn="just">
                        <a:buFont typeface="Wingdings" panose="05000000000000000000" pitchFamily="2" charset="2"/>
                        <a:buChar char="q"/>
                      </a:pPr>
                      <a:r>
                        <a:rPr lang="es-MX" sz="1200" baseline="0" dirty="0" smtClean="0">
                          <a:latin typeface="Franklin Gothic Book" panose="020B0503020102020204" pitchFamily="34" charset="0"/>
                        </a:rPr>
                        <a:t>SSA</a:t>
                      </a:r>
                    </a:p>
                    <a:p>
                      <a:pPr marL="171450" indent="-171450" algn="just">
                        <a:buFont typeface="Wingdings" panose="05000000000000000000" pitchFamily="2" charset="2"/>
                        <a:buChar char="q"/>
                      </a:pPr>
                      <a:r>
                        <a:rPr lang="es-MX" sz="1200" baseline="0" dirty="0" smtClean="0">
                          <a:latin typeface="Franklin Gothic Book" panose="020B0503020102020204" pitchFamily="34" charset="0"/>
                        </a:rPr>
                        <a:t>IMSS</a:t>
                      </a:r>
                    </a:p>
                    <a:p>
                      <a:pPr marL="171450" indent="-171450" algn="just">
                        <a:buFont typeface="Wingdings" panose="05000000000000000000" pitchFamily="2" charset="2"/>
                        <a:buChar char="q"/>
                      </a:pPr>
                      <a:r>
                        <a:rPr lang="es-MX" sz="1200" baseline="0" dirty="0" smtClean="0">
                          <a:latin typeface="Franklin Gothic Book" panose="020B0503020102020204" pitchFamily="34" charset="0"/>
                        </a:rPr>
                        <a:t>IMSS BIENESTAR</a:t>
                      </a:r>
                    </a:p>
                    <a:p>
                      <a:pPr marL="171450" indent="-171450" algn="just">
                        <a:buFont typeface="Wingdings" panose="05000000000000000000" pitchFamily="2" charset="2"/>
                        <a:buChar char="q"/>
                      </a:pPr>
                      <a:r>
                        <a:rPr lang="es-MX" sz="1200" baseline="0" dirty="0" smtClean="0">
                          <a:latin typeface="Franklin Gothic Book" panose="020B0503020102020204" pitchFamily="34" charset="0"/>
                        </a:rPr>
                        <a:t>ISSSTE</a:t>
                      </a:r>
                    </a:p>
                    <a:p>
                      <a:pPr marL="171450" indent="-171450" algn="just">
                        <a:buFont typeface="Wingdings" panose="05000000000000000000" pitchFamily="2" charset="2"/>
                        <a:buChar char="q"/>
                      </a:pPr>
                      <a:r>
                        <a:rPr lang="es-MX" sz="1200" baseline="0" dirty="0" smtClean="0">
                          <a:latin typeface="Franklin Gothic Book" panose="020B0503020102020204" pitchFamily="34" charset="0"/>
                        </a:rPr>
                        <a:t>psicoterapias especializadas</a:t>
                      </a:r>
                    </a:p>
                    <a:p>
                      <a:pPr marL="171450" indent="-171450" algn="just">
                        <a:buFont typeface="Wingdings" panose="05000000000000000000" pitchFamily="2" charset="2"/>
                        <a:buChar char="q"/>
                      </a:pPr>
                      <a:r>
                        <a:rPr lang="es-MX" sz="1200" baseline="0" dirty="0" smtClean="0">
                          <a:latin typeface="Franklin Gothic Book" panose="020B0503020102020204" pitchFamily="34" charset="0"/>
                        </a:rPr>
                        <a:t>CEDH</a:t>
                      </a:r>
                    </a:p>
                    <a:p>
                      <a:pPr marL="171450" indent="-171450" algn="just">
                        <a:buFont typeface="Wingdings" panose="05000000000000000000" pitchFamily="2" charset="2"/>
                        <a:buChar char="q"/>
                      </a:pPr>
                      <a:r>
                        <a:rPr lang="es-MX" sz="1200" baseline="0" dirty="0" smtClean="0">
                          <a:latin typeface="Franklin Gothic Book" panose="020B0503020102020204" pitchFamily="34" charset="0"/>
                        </a:rPr>
                        <a:t>CEAV</a:t>
                      </a:r>
                    </a:p>
                    <a:p>
                      <a:pPr marL="171450" indent="-171450" algn="just">
                        <a:buFont typeface="Wingdings" panose="05000000000000000000" pitchFamily="2" charset="2"/>
                        <a:buChar char="q"/>
                      </a:pPr>
                      <a:r>
                        <a:rPr lang="es-MX" sz="1200" baseline="0" dirty="0" smtClean="0">
                          <a:latin typeface="Franklin Gothic Book" panose="020B0503020102020204" pitchFamily="34" charset="0"/>
                        </a:rPr>
                        <a:t>IJUMICH</a:t>
                      </a:r>
                    </a:p>
                    <a:p>
                      <a:pPr marL="171450" indent="-171450" algn="just">
                        <a:buFont typeface="Wingdings" panose="05000000000000000000" pitchFamily="2" charset="2"/>
                        <a:buChar char="q"/>
                      </a:pPr>
                      <a:r>
                        <a:rPr lang="es-MX" sz="1200" baseline="0" dirty="0" smtClean="0">
                          <a:latin typeface="Franklin Gothic Book" panose="020B0503020102020204" pitchFamily="34" charset="0"/>
                        </a:rPr>
                        <a:t>FGE</a:t>
                      </a:r>
                    </a:p>
                    <a:p>
                      <a:pPr marL="171450" indent="-171450" algn="just">
                        <a:buFont typeface="Wingdings" panose="05000000000000000000" pitchFamily="2" charset="2"/>
                        <a:buChar char="q"/>
                      </a:pPr>
                      <a:r>
                        <a:rPr lang="es-MX" sz="1200" baseline="0" dirty="0" smtClean="0">
                          <a:latin typeface="Franklin Gothic Book" panose="020B0503020102020204" pitchFamily="34" charset="0"/>
                        </a:rPr>
                        <a:t>SECOEM</a:t>
                      </a:r>
                    </a:p>
                    <a:p>
                      <a:pPr marL="171450" indent="-171450" algn="just">
                        <a:buFont typeface="Wingdings" panose="05000000000000000000" pitchFamily="2" charset="2"/>
                        <a:buChar char="q"/>
                      </a:pPr>
                      <a:r>
                        <a:rPr lang="es-MX" sz="1200" baseline="0" dirty="0" smtClean="0">
                          <a:latin typeface="Franklin Gothic Book" panose="020B0503020102020204" pitchFamily="34" charset="0"/>
                        </a:rPr>
                        <a:t>MEXFAM</a:t>
                      </a:r>
                    </a:p>
                    <a:p>
                      <a:pPr marL="171450" indent="-171450" algn="just">
                        <a:buFont typeface="Wingdings" panose="05000000000000000000" pitchFamily="2" charset="2"/>
                        <a:buChar char="q"/>
                      </a:pPr>
                      <a:r>
                        <a:rPr lang="es-MX" sz="1200" baseline="0" dirty="0" smtClean="0">
                          <a:latin typeface="Franklin Gothic Book" panose="020B0503020102020204" pitchFamily="34" charset="0"/>
                        </a:rPr>
                        <a:t>DIF</a:t>
                      </a:r>
                    </a:p>
                    <a:p>
                      <a:pPr marL="171450" indent="-171450" algn="just">
                        <a:buFont typeface="Wingdings" panose="05000000000000000000" pitchFamily="2" charset="2"/>
                        <a:buChar char="q"/>
                      </a:pPr>
                      <a:r>
                        <a:rPr lang="es-MX" sz="1200" baseline="0" dirty="0" smtClean="0">
                          <a:latin typeface="Franklin Gothic Book" panose="020B0503020102020204" pitchFamily="34" charset="0"/>
                        </a:rPr>
                        <a:t>REDEFINE</a:t>
                      </a:r>
                      <a:endParaRPr lang="es-MX" sz="1200" baseline="0" dirty="0">
                        <a:solidFill>
                          <a:schemeClr val="tx1"/>
                        </a:solidFill>
                        <a:latin typeface="Franklin Gothic Book" panose="020B0503020102020204" pitchFamily="34" charset="0"/>
                      </a:endParaRPr>
                    </a:p>
                    <a:p>
                      <a:pPr marL="171450" indent="-171450" algn="just">
                        <a:buFont typeface="Wingdings" panose="05000000000000000000" pitchFamily="2" charset="2"/>
                        <a:buChar char="q"/>
                      </a:pPr>
                      <a:r>
                        <a:rPr lang="es-MX" sz="1200" baseline="0" dirty="0" smtClean="0">
                          <a:solidFill>
                            <a:schemeClr val="tx1"/>
                          </a:solidFill>
                          <a:latin typeface="Franklin Gothic Book" panose="020B0503020102020204" pitchFamily="34" charset="0"/>
                        </a:rPr>
                        <a:t>SIPINNA</a:t>
                      </a:r>
                      <a:endParaRPr lang="es-MX" sz="1200" baseline="0" dirty="0" smtClean="0">
                        <a:latin typeface="Franklin Gothic Book" panose="020B0503020102020204" pitchFamily="34" charset="0"/>
                      </a:endParaRPr>
                    </a:p>
                  </a:txBody>
                  <a:tcPr>
                    <a:solidFill>
                      <a:schemeClr val="accent6">
                        <a:lumMod val="60000"/>
                        <a:lumOff val="40000"/>
                      </a:schemeClr>
                    </a:solidFill>
                  </a:tcPr>
                </a:tc>
                <a:tc>
                  <a:txBody>
                    <a:bodyPr/>
                    <a:lstStyle/>
                    <a:p>
                      <a:pPr marL="171450" indent="-171450">
                        <a:buFont typeface="Wingdings" panose="05000000000000000000" pitchFamily="2" charset="2"/>
                        <a:buChar char="ü"/>
                      </a:pPr>
                      <a:endParaRPr lang="es-MX" sz="1200" dirty="0" smtClean="0">
                        <a:solidFill>
                          <a:schemeClr val="tx1"/>
                        </a:solidFill>
                        <a:latin typeface="Franklin Gothic Book" panose="020B0503020102020204" pitchFamily="34" charset="0"/>
                      </a:endParaRPr>
                    </a:p>
                    <a:p>
                      <a:pPr marL="171450" indent="-171450">
                        <a:buFont typeface="Wingdings" panose="05000000000000000000" pitchFamily="2" charset="2"/>
                        <a:buChar char="ü"/>
                      </a:pPr>
                      <a:r>
                        <a:rPr lang="es-MX" sz="1200" dirty="0" smtClean="0">
                          <a:solidFill>
                            <a:schemeClr val="tx1"/>
                          </a:solidFill>
                          <a:latin typeface="Franklin Gothic Book" panose="020B0503020102020204" pitchFamily="34" charset="0"/>
                        </a:rPr>
                        <a:t>JUEVES</a:t>
                      </a:r>
                      <a:r>
                        <a:rPr lang="es-MX" sz="1200" baseline="0" dirty="0" smtClean="0">
                          <a:solidFill>
                            <a:schemeClr val="tx1"/>
                          </a:solidFill>
                          <a:latin typeface="Franklin Gothic Book" panose="020B0503020102020204" pitchFamily="34" charset="0"/>
                        </a:rPr>
                        <a:t> 8 DE NOVIEMBRE</a:t>
                      </a:r>
                      <a:endParaRPr lang="es-MX" sz="1200" dirty="0">
                        <a:solidFill>
                          <a:schemeClr val="tx1"/>
                        </a:solidFill>
                        <a:latin typeface="Franklin Gothic Book" panose="020B0503020102020204" pitchFamily="34" charset="0"/>
                      </a:endParaRPr>
                    </a:p>
                  </a:txBody>
                  <a:tcPr>
                    <a:solidFill>
                      <a:schemeClr val="accent6">
                        <a:lumMod val="60000"/>
                        <a:lumOff val="40000"/>
                      </a:schemeClr>
                    </a:solidFill>
                  </a:tcPr>
                </a:tc>
                <a:tc>
                  <a:txBody>
                    <a:bodyPr/>
                    <a:lstStyle/>
                    <a:p>
                      <a:endParaRPr lang="es-MX" sz="1200" dirty="0" smtClean="0">
                        <a:solidFill>
                          <a:schemeClr val="tx1"/>
                        </a:solidFill>
                        <a:latin typeface="Franklin Gothic Book" panose="020B0503020102020204" pitchFamily="34" charset="0"/>
                      </a:endParaRPr>
                    </a:p>
                    <a:p>
                      <a:pPr marL="0" indent="0">
                        <a:buFont typeface="Wingdings" panose="05000000000000000000" pitchFamily="2" charset="2"/>
                        <a:buNone/>
                      </a:pPr>
                      <a:r>
                        <a:rPr lang="es-MX" sz="1200" dirty="0" smtClean="0">
                          <a:solidFill>
                            <a:schemeClr val="tx1"/>
                          </a:solidFill>
                          <a:latin typeface="Franklin Gothic Book" panose="020B0503020102020204" pitchFamily="34" charset="0"/>
                        </a:rPr>
                        <a:t>MORELIA</a:t>
                      </a:r>
                    </a:p>
                  </a:txBody>
                  <a:tcPr>
                    <a:solidFill>
                      <a:schemeClr val="accent6">
                        <a:lumMod val="60000"/>
                        <a:lumOff val="40000"/>
                      </a:schemeClr>
                    </a:solidFill>
                  </a:tcPr>
                </a:tc>
                <a:extLst>
                  <a:ext uri="{0D108BD9-81ED-4DB2-BD59-A6C34878D82A}">
                    <a16:rowId xmlns:a16="http://schemas.microsoft.com/office/drawing/2014/main" val="4062320351"/>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391554051"/>
              </p:ext>
            </p:extLst>
          </p:nvPr>
        </p:nvGraphicFramePr>
        <p:xfrm>
          <a:off x="505326" y="1117835"/>
          <a:ext cx="11146983" cy="304800"/>
        </p:xfrm>
        <a:graphic>
          <a:graphicData uri="http://schemas.openxmlformats.org/drawingml/2006/table">
            <a:tbl>
              <a:tblPr/>
              <a:tblGrid>
                <a:gridCol w="11146983">
                  <a:extLst>
                    <a:ext uri="{9D8B030D-6E8A-4147-A177-3AD203B41FA5}">
                      <a16:colId xmlns:a16="http://schemas.microsoft.com/office/drawing/2014/main" val="3836004219"/>
                    </a:ext>
                  </a:extLst>
                </a:gridCol>
              </a:tblGrid>
              <a:tr h="243281">
                <a:tc>
                  <a:txBody>
                    <a:bodyPr/>
                    <a:lstStyle/>
                    <a:p>
                      <a:pPr algn="ctr"/>
                      <a:r>
                        <a:rPr lang="es-MX" sz="1400" b="1" kern="1200" dirty="0" smtClean="0">
                          <a:solidFill>
                            <a:schemeClr val="tx1"/>
                          </a:solidFill>
                          <a:effectLst/>
                          <a:latin typeface="Franklin Gothic Book" panose="020B0503020102020204" pitchFamily="34" charset="0"/>
                          <a:ea typeface="+mn-ea"/>
                          <a:cs typeface="+mn-cs"/>
                        </a:rPr>
                        <a:t>Componente 4. Identificación temprana y atención oportuna integral de la violencia sexual contra niñas niños y adolescentes </a:t>
                      </a:r>
                      <a:endParaRPr lang="es-MX" sz="1400" b="1" dirty="0">
                        <a:solidFill>
                          <a:schemeClr val="tx1"/>
                        </a:solidFill>
                        <a:latin typeface="Franklin Gothic Book" panose="020B0503020102020204" pitchFamily="3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99FF99"/>
                    </a:solidFill>
                  </a:tcPr>
                </a:tc>
                <a:extLst>
                  <a:ext uri="{0D108BD9-81ED-4DB2-BD59-A6C34878D82A}">
                    <a16:rowId xmlns:a16="http://schemas.microsoft.com/office/drawing/2014/main" val="3102817375"/>
                  </a:ext>
                </a:extLst>
              </a:tr>
            </a:tbl>
          </a:graphicData>
        </a:graphic>
      </p:graphicFrame>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7958" y="66592"/>
            <a:ext cx="1847011" cy="984651"/>
          </a:xfrm>
          <a:prstGeom prst="rect">
            <a:avLst/>
          </a:prstGeom>
        </p:spPr>
      </p:pic>
    </p:spTree>
    <p:extLst>
      <p:ext uri="{BB962C8B-B14F-4D97-AF65-F5344CB8AC3E}">
        <p14:creationId xmlns:p14="http://schemas.microsoft.com/office/powerpoint/2010/main" val="469689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latin typeface="Franklin Gothic Demi" panose="020B0703020102020204" pitchFamily="34" charset="0"/>
              </a:rPr>
              <a:t>EJECUCIÓN DE LA RUTA NAME. </a:t>
            </a:r>
            <a:endParaRPr lang="es-MX" dirty="0">
              <a:latin typeface="Franklin Gothic Demi" panose="020B0703020102020204" pitchFamily="34" charset="0"/>
            </a:endParaRPr>
          </a:p>
        </p:txBody>
      </p:sp>
      <p:sp>
        <p:nvSpPr>
          <p:cNvPr id="3" name="Marcador de contenido 2"/>
          <p:cNvSpPr>
            <a:spLocks noGrp="1"/>
          </p:cNvSpPr>
          <p:nvPr>
            <p:ph idx="1"/>
          </p:nvPr>
        </p:nvSpPr>
        <p:spPr/>
        <p:txBody>
          <a:bodyPr/>
          <a:lstStyle/>
          <a:p>
            <a:pPr>
              <a:buFont typeface="Courier New" panose="02070309020205020404" pitchFamily="49" charset="0"/>
              <a:buChar char="o"/>
            </a:pPr>
            <a:endParaRPr lang="es-MX" dirty="0" smtClean="0"/>
          </a:p>
          <a:p>
            <a:pPr>
              <a:buFont typeface="Wingdings" panose="05000000000000000000" pitchFamily="2" charset="2"/>
              <a:buChar char="q"/>
            </a:pPr>
            <a:r>
              <a:rPr lang="es-MX" dirty="0">
                <a:solidFill>
                  <a:srgbClr val="FF0000"/>
                </a:solidFill>
              </a:rPr>
              <a:t>IMPLEMENTACIÓN.</a:t>
            </a:r>
          </a:p>
          <a:p>
            <a:pPr>
              <a:buFont typeface="Wingdings" panose="05000000000000000000" pitchFamily="2" charset="2"/>
              <a:buChar char="q"/>
            </a:pPr>
            <a:r>
              <a:rPr lang="es-MX" sz="2000" dirty="0" smtClean="0">
                <a:latin typeface="Franklin Gothic Book" panose="020B0503020102020204" pitchFamily="34" charset="0"/>
              </a:rPr>
              <a:t>IDENTIFICACIÓN DE LAS NAMES E HIJAS E HIJOS.</a:t>
            </a:r>
          </a:p>
          <a:p>
            <a:pPr>
              <a:buFont typeface="Wingdings" panose="05000000000000000000" pitchFamily="2" charset="2"/>
              <a:buChar char="q"/>
            </a:pPr>
            <a:r>
              <a:rPr lang="es-MX" sz="2000" dirty="0" smtClean="0">
                <a:latin typeface="Franklin Gothic Book" panose="020B0503020102020204" pitchFamily="34" charset="0"/>
              </a:rPr>
              <a:t>NOTIFICACIÓN.</a:t>
            </a:r>
          </a:p>
          <a:p>
            <a:pPr>
              <a:buFont typeface="Wingdings" panose="05000000000000000000" pitchFamily="2" charset="2"/>
              <a:buChar char="q"/>
            </a:pPr>
            <a:r>
              <a:rPr lang="es-MX" sz="2000" dirty="0" smtClean="0">
                <a:latin typeface="Franklin Gothic Book" panose="020B0503020102020204" pitchFamily="34" charset="0"/>
              </a:rPr>
              <a:t>OPERACIÓN CORDINADA  DE LOS DIFERENTES SERVICIOS.</a:t>
            </a:r>
          </a:p>
          <a:p>
            <a:pPr>
              <a:buFont typeface="Wingdings" panose="05000000000000000000" pitchFamily="2" charset="2"/>
              <a:buChar char="q"/>
            </a:pPr>
            <a:r>
              <a:rPr lang="es-MX" sz="2000" dirty="0" smtClean="0">
                <a:latin typeface="Franklin Gothic Book" panose="020B0503020102020204" pitchFamily="34" charset="0"/>
              </a:rPr>
              <a:t>SEGUIMIENTO Y MONITOREO.</a:t>
            </a:r>
            <a:endParaRPr lang="es-MX" sz="2000" dirty="0">
              <a:latin typeface="Franklin Gothic Book" panose="020B0503020102020204" pitchFamily="34"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0113" y="239709"/>
            <a:ext cx="2848309" cy="1518448"/>
          </a:xfrm>
          <a:prstGeom prst="rect">
            <a:avLst/>
          </a:prstGeom>
        </p:spPr>
      </p:pic>
    </p:spTree>
    <p:extLst>
      <p:ext uri="{BB962C8B-B14F-4D97-AF65-F5344CB8AC3E}">
        <p14:creationId xmlns:p14="http://schemas.microsoft.com/office/powerpoint/2010/main" val="533522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 </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406048629"/>
              </p:ext>
            </p:extLst>
          </p:nvPr>
        </p:nvGraphicFramePr>
        <p:xfrm>
          <a:off x="870337" y="736296"/>
          <a:ext cx="10515600" cy="741680"/>
        </p:xfrm>
        <a:graphic>
          <a:graphicData uri="http://schemas.openxmlformats.org/drawingml/2006/table">
            <a:tbl>
              <a:tblPr firstRow="1" bandRow="1">
                <a:tableStyleId>{21E4AEA4-8DFA-4A89-87EB-49C32662AFE0}</a:tableStyleId>
              </a:tblPr>
              <a:tblGrid>
                <a:gridCol w="3505200">
                  <a:extLst>
                    <a:ext uri="{9D8B030D-6E8A-4147-A177-3AD203B41FA5}">
                      <a16:colId xmlns:a16="http://schemas.microsoft.com/office/drawing/2014/main" val="4251684325"/>
                    </a:ext>
                  </a:extLst>
                </a:gridCol>
                <a:gridCol w="3505200">
                  <a:extLst>
                    <a:ext uri="{9D8B030D-6E8A-4147-A177-3AD203B41FA5}">
                      <a16:colId xmlns:a16="http://schemas.microsoft.com/office/drawing/2014/main" val="1270297837"/>
                    </a:ext>
                  </a:extLst>
                </a:gridCol>
                <a:gridCol w="3505200">
                  <a:extLst>
                    <a:ext uri="{9D8B030D-6E8A-4147-A177-3AD203B41FA5}">
                      <a16:colId xmlns:a16="http://schemas.microsoft.com/office/drawing/2014/main" val="3584937019"/>
                    </a:ext>
                  </a:extLst>
                </a:gridCol>
              </a:tblGrid>
              <a:tr h="370840">
                <a:tc>
                  <a:txBody>
                    <a:bodyPr/>
                    <a:lstStyle/>
                    <a:p>
                      <a:r>
                        <a:rPr lang="es-MX" dirty="0" smtClean="0">
                          <a:solidFill>
                            <a:schemeClr val="tx1"/>
                          </a:solidFill>
                        </a:rPr>
                        <a:t>Fase</a:t>
                      </a:r>
                      <a:r>
                        <a:rPr lang="es-MX" baseline="0" dirty="0" smtClean="0">
                          <a:solidFill>
                            <a:schemeClr val="tx1"/>
                          </a:solidFill>
                        </a:rPr>
                        <a:t> de la RUTA NAME</a:t>
                      </a:r>
                      <a:endParaRPr lang="es-MX" dirty="0">
                        <a:solidFill>
                          <a:schemeClr val="tx1"/>
                        </a:solidFill>
                      </a:endParaRPr>
                    </a:p>
                  </a:txBody>
                  <a:tcPr/>
                </a:tc>
                <a:tc>
                  <a:txBody>
                    <a:bodyPr/>
                    <a:lstStyle/>
                    <a:p>
                      <a:r>
                        <a:rPr lang="es-MX" dirty="0" smtClean="0">
                          <a:solidFill>
                            <a:schemeClr val="tx1"/>
                          </a:solidFill>
                        </a:rPr>
                        <a:t>DESCRIPCIÓN</a:t>
                      </a:r>
                      <a:endParaRPr lang="es-MX" dirty="0">
                        <a:solidFill>
                          <a:schemeClr val="tx1"/>
                        </a:solidFill>
                      </a:endParaRPr>
                    </a:p>
                  </a:txBody>
                  <a:tcPr/>
                </a:tc>
                <a:tc>
                  <a:txBody>
                    <a:bodyPr/>
                    <a:lstStyle/>
                    <a:p>
                      <a:r>
                        <a:rPr lang="es-MX" dirty="0" smtClean="0">
                          <a:solidFill>
                            <a:schemeClr val="tx1"/>
                          </a:solidFill>
                        </a:rPr>
                        <a:t>EJECUCIÓN</a:t>
                      </a:r>
                      <a:endParaRPr lang="es-MX" dirty="0">
                        <a:solidFill>
                          <a:schemeClr val="tx1"/>
                        </a:solidFill>
                      </a:endParaRPr>
                    </a:p>
                  </a:txBody>
                  <a:tcPr/>
                </a:tc>
                <a:extLst>
                  <a:ext uri="{0D108BD9-81ED-4DB2-BD59-A6C34878D82A}">
                    <a16:rowId xmlns:a16="http://schemas.microsoft.com/office/drawing/2014/main" val="2270823014"/>
                  </a:ext>
                </a:extLst>
              </a:tr>
              <a:tr h="370840">
                <a:tc>
                  <a:txBody>
                    <a:bodyPr/>
                    <a:lstStyle/>
                    <a:p>
                      <a:r>
                        <a:rPr lang="es-MX" dirty="0" smtClean="0">
                          <a:solidFill>
                            <a:schemeClr val="tx1"/>
                          </a:solidFill>
                        </a:rPr>
                        <a:t>IMPLEMENTACIÓN </a:t>
                      </a:r>
                      <a:endParaRPr lang="es-MX" dirty="0">
                        <a:solidFill>
                          <a:schemeClr val="tx1"/>
                        </a:solidFill>
                      </a:endParaRPr>
                    </a:p>
                  </a:txBody>
                  <a:tcPr/>
                </a:tc>
                <a:tc>
                  <a:txBody>
                    <a:bodyPr/>
                    <a:lstStyle/>
                    <a:p>
                      <a:endParaRPr lang="es-MX">
                        <a:solidFill>
                          <a:schemeClr val="tx1"/>
                        </a:solidFill>
                      </a:endParaRPr>
                    </a:p>
                  </a:txBody>
                  <a:tcPr/>
                </a:tc>
                <a:tc>
                  <a:txBody>
                    <a:bodyPr/>
                    <a:lstStyle/>
                    <a:p>
                      <a:endParaRPr lang="es-MX" dirty="0">
                        <a:solidFill>
                          <a:schemeClr val="tx1"/>
                        </a:solidFill>
                      </a:endParaRPr>
                    </a:p>
                  </a:txBody>
                  <a:tcPr/>
                </a:tc>
                <a:extLst>
                  <a:ext uri="{0D108BD9-81ED-4DB2-BD59-A6C34878D82A}">
                    <a16:rowId xmlns:a16="http://schemas.microsoft.com/office/drawing/2014/main" val="1319833666"/>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2923635743"/>
              </p:ext>
            </p:extLst>
          </p:nvPr>
        </p:nvGraphicFramePr>
        <p:xfrm>
          <a:off x="838200" y="1849147"/>
          <a:ext cx="10579875" cy="4034818"/>
        </p:xfrm>
        <a:graphic>
          <a:graphicData uri="http://schemas.openxmlformats.org/drawingml/2006/table">
            <a:tbl>
              <a:tblPr firstRow="1" bandRow="1">
                <a:tableStyleId>{5C22544A-7EE6-4342-B048-85BDC9FD1C3A}</a:tableStyleId>
              </a:tblPr>
              <a:tblGrid>
                <a:gridCol w="3526625">
                  <a:extLst>
                    <a:ext uri="{9D8B030D-6E8A-4147-A177-3AD203B41FA5}">
                      <a16:colId xmlns:a16="http://schemas.microsoft.com/office/drawing/2014/main" val="1870899659"/>
                    </a:ext>
                  </a:extLst>
                </a:gridCol>
                <a:gridCol w="3526625">
                  <a:extLst>
                    <a:ext uri="{9D8B030D-6E8A-4147-A177-3AD203B41FA5}">
                      <a16:colId xmlns:a16="http://schemas.microsoft.com/office/drawing/2014/main" val="418454754"/>
                    </a:ext>
                  </a:extLst>
                </a:gridCol>
                <a:gridCol w="3526625">
                  <a:extLst>
                    <a:ext uri="{9D8B030D-6E8A-4147-A177-3AD203B41FA5}">
                      <a16:colId xmlns:a16="http://schemas.microsoft.com/office/drawing/2014/main" val="2065603404"/>
                    </a:ext>
                  </a:extLst>
                </a:gridCol>
              </a:tblGrid>
              <a:tr h="690054">
                <a:tc>
                  <a:txBody>
                    <a:bodyPr/>
                    <a:lstStyle/>
                    <a:p>
                      <a:r>
                        <a:rPr lang="es-MX" dirty="0" smtClean="0">
                          <a:solidFill>
                            <a:schemeClr val="tx1"/>
                          </a:solidFill>
                        </a:rPr>
                        <a:t>FASE</a:t>
                      </a:r>
                      <a:r>
                        <a:rPr lang="es-MX" baseline="0" dirty="0" smtClean="0">
                          <a:solidFill>
                            <a:schemeClr val="tx1"/>
                          </a:solidFill>
                        </a:rPr>
                        <a:t> DE LA RUTA </a:t>
                      </a:r>
                      <a:endParaRPr lang="es-MX" dirty="0">
                        <a:solidFill>
                          <a:schemeClr val="tx1"/>
                        </a:solidFill>
                      </a:endParaRPr>
                    </a:p>
                  </a:txBody>
                  <a:tcPr>
                    <a:solidFill>
                      <a:schemeClr val="accent4">
                        <a:lumMod val="40000"/>
                        <a:lumOff val="60000"/>
                      </a:schemeClr>
                    </a:solidFill>
                  </a:tcPr>
                </a:tc>
                <a:tc>
                  <a:txBody>
                    <a:bodyPr/>
                    <a:lstStyle/>
                    <a:p>
                      <a:r>
                        <a:rPr lang="es-MX" dirty="0" smtClean="0">
                          <a:solidFill>
                            <a:schemeClr val="tx1"/>
                          </a:solidFill>
                        </a:rPr>
                        <a:t>DESCRIPCIÓN</a:t>
                      </a:r>
                      <a:endParaRPr lang="es-MX" dirty="0">
                        <a:solidFill>
                          <a:schemeClr val="tx1"/>
                        </a:solidFill>
                      </a:endParaRPr>
                    </a:p>
                  </a:txBody>
                  <a:tcPr>
                    <a:solidFill>
                      <a:schemeClr val="accent4">
                        <a:lumMod val="40000"/>
                        <a:lumOff val="60000"/>
                      </a:schemeClr>
                    </a:solidFill>
                  </a:tcPr>
                </a:tc>
                <a:tc>
                  <a:txBody>
                    <a:bodyPr/>
                    <a:lstStyle/>
                    <a:p>
                      <a:r>
                        <a:rPr lang="es-MX" dirty="0" smtClean="0">
                          <a:solidFill>
                            <a:schemeClr val="tx1"/>
                          </a:solidFill>
                        </a:rPr>
                        <a:t>EJECUCIÓN</a:t>
                      </a:r>
                      <a:endParaRPr lang="es-MX" dirty="0">
                        <a:solidFill>
                          <a:schemeClr val="tx1"/>
                        </a:solidFill>
                      </a:endParaRPr>
                    </a:p>
                  </a:txBody>
                  <a:tcPr>
                    <a:solidFill>
                      <a:schemeClr val="accent4">
                        <a:lumMod val="40000"/>
                        <a:lumOff val="60000"/>
                      </a:schemeClr>
                    </a:solidFill>
                  </a:tcPr>
                </a:tc>
                <a:extLst>
                  <a:ext uri="{0D108BD9-81ED-4DB2-BD59-A6C34878D82A}">
                    <a16:rowId xmlns:a16="http://schemas.microsoft.com/office/drawing/2014/main" val="3067468635"/>
                  </a:ext>
                </a:extLst>
              </a:tr>
              <a:tr h="3344764">
                <a:tc>
                  <a:txBody>
                    <a:bodyPr/>
                    <a:lstStyle/>
                    <a:p>
                      <a:endParaRPr lang="es-MX" dirty="0"/>
                    </a:p>
                  </a:txBody>
                  <a:tcPr>
                    <a:solidFill>
                      <a:schemeClr val="accent4">
                        <a:lumMod val="40000"/>
                        <a:lumOff val="60000"/>
                      </a:schemeClr>
                    </a:solidFill>
                  </a:tcPr>
                </a:tc>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s-MX" sz="1200" dirty="0" smtClean="0">
                          <a:latin typeface="Franklin Gothic Book" panose="020B0503020102020204" pitchFamily="34" charset="0"/>
                        </a:rPr>
                        <a:t>Realizar una sesión y</a:t>
                      </a:r>
                      <a:r>
                        <a:rPr lang="es-MX" sz="1200" baseline="0" dirty="0" smtClean="0">
                          <a:latin typeface="Franklin Gothic Book" panose="020B0503020102020204" pitchFamily="34" charset="0"/>
                        </a:rPr>
                        <a:t> </a:t>
                      </a:r>
                      <a:r>
                        <a:rPr lang="es-MX" sz="1200" dirty="0" smtClean="0">
                          <a:latin typeface="Franklin Gothic Book" panose="020B0503020102020204" pitchFamily="34" charset="0"/>
                        </a:rPr>
                        <a:t> </a:t>
                      </a:r>
                      <a:r>
                        <a:rPr lang="es-MX" sz="1200" baseline="0" dirty="0" smtClean="0">
                          <a:latin typeface="Franklin Gothic Book" panose="020B0503020102020204" pitchFamily="34" charset="0"/>
                        </a:rPr>
                        <a:t>generar diagnostico de necesidades para implementar la RUTA NAME.</a:t>
                      </a:r>
                    </a:p>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s-MX" sz="1200" baseline="0" dirty="0" smtClean="0">
                        <a:latin typeface="Franklin Gothic Book" panose="020B0503020102020204" pitchFamily="34" charset="0"/>
                      </a:endParaRPr>
                    </a:p>
                    <a:p>
                      <a:pPr marL="285750" indent="-285750" algn="just">
                        <a:buFont typeface="Wingdings" panose="05000000000000000000" pitchFamily="2" charset="2"/>
                        <a:buChar char="q"/>
                      </a:pPr>
                      <a:r>
                        <a:rPr lang="es-MX" sz="1200" baseline="0" dirty="0" smtClean="0">
                          <a:latin typeface="Franklin Gothic Book" panose="020B0503020102020204" pitchFamily="34" charset="0"/>
                        </a:rPr>
                        <a:t> Definir la función que corresponde a cada institución en relación al flujograma de actuación.</a:t>
                      </a:r>
                    </a:p>
                    <a:p>
                      <a:pPr marL="285750" indent="-285750" algn="just">
                        <a:buFont typeface="Wingdings" panose="05000000000000000000" pitchFamily="2" charset="2"/>
                        <a:buChar char="q"/>
                      </a:pPr>
                      <a:endParaRPr lang="es-MX" sz="1200" baseline="0" dirty="0" smtClean="0">
                        <a:latin typeface="Franklin Gothic Book" panose="020B0503020102020204" pitchFamily="34" charset="0"/>
                      </a:endParaRPr>
                    </a:p>
                    <a:p>
                      <a:pPr marL="285750" indent="-285750" algn="just">
                        <a:buFont typeface="Wingdings" panose="05000000000000000000" pitchFamily="2" charset="2"/>
                        <a:buChar char="q"/>
                      </a:pPr>
                      <a:r>
                        <a:rPr lang="es-MX" sz="1200" baseline="0" dirty="0" smtClean="0">
                          <a:latin typeface="Franklin Gothic Book" panose="020B0503020102020204" pitchFamily="34" charset="0"/>
                        </a:rPr>
                        <a:t>Definir el directorio de redes de atención de la RUTA NAME.</a:t>
                      </a:r>
                    </a:p>
                    <a:p>
                      <a:pPr marL="285750" indent="-285750" algn="just">
                        <a:buFont typeface="Wingdings" panose="05000000000000000000" pitchFamily="2" charset="2"/>
                        <a:buChar char="q"/>
                      </a:pPr>
                      <a:endParaRPr lang="es-MX" sz="1200" baseline="0" dirty="0" smtClean="0">
                        <a:latin typeface="Franklin Gothic Book" panose="020B0503020102020204" pitchFamily="34" charset="0"/>
                      </a:endParaRPr>
                    </a:p>
                    <a:p>
                      <a:pPr marL="285750" indent="-285750" algn="just">
                        <a:buFont typeface="Wingdings" panose="05000000000000000000" pitchFamily="2" charset="2"/>
                        <a:buChar char="q"/>
                      </a:pPr>
                      <a:r>
                        <a:rPr lang="es-MX" sz="1200" baseline="0" dirty="0" smtClean="0">
                          <a:latin typeface="Franklin Gothic Book" panose="020B0503020102020204" pitchFamily="34" charset="0"/>
                        </a:rPr>
                        <a:t> Verificar la posibilidad de contar con un sistema informático para el registro, ya sea diseñando una herramienta nueva o ajustar un sistema informático.</a:t>
                      </a:r>
                    </a:p>
                    <a:p>
                      <a:r>
                        <a:rPr lang="es-MX" sz="1200" baseline="0" dirty="0" smtClean="0">
                          <a:latin typeface="Franklin Gothic Book" panose="020B0503020102020204" pitchFamily="34" charset="0"/>
                        </a:rPr>
                        <a:t> </a:t>
                      </a:r>
                      <a:endParaRPr lang="es-MX" sz="1200" dirty="0">
                        <a:latin typeface="Franklin Gothic Book" panose="020B0503020102020204" pitchFamily="34" charset="0"/>
                      </a:endParaRPr>
                    </a:p>
                  </a:txBody>
                  <a:tcPr>
                    <a:solidFill>
                      <a:schemeClr val="accent4">
                        <a:lumMod val="40000"/>
                        <a:lumOff val="60000"/>
                      </a:schemeClr>
                    </a:solidFill>
                  </a:tcPr>
                </a:tc>
                <a:tc>
                  <a:txBody>
                    <a:bodyPr/>
                    <a:lstStyle/>
                    <a:p>
                      <a:pPr marL="171450" indent="-171450">
                        <a:buFont typeface="Wingdings" panose="05000000000000000000" pitchFamily="2" charset="2"/>
                        <a:buChar char="ü"/>
                      </a:pPr>
                      <a:r>
                        <a:rPr lang="es-MX" sz="1200" dirty="0" smtClean="0">
                          <a:latin typeface="Franklin Gothic Book" panose="020B0503020102020204" pitchFamily="34" charset="0"/>
                        </a:rPr>
                        <a:t>MUNICIPIOS PRIORITARIOS</a:t>
                      </a:r>
                    </a:p>
                    <a:p>
                      <a:pPr marL="171450" indent="-171450">
                        <a:buFont typeface="Wingdings" panose="05000000000000000000" pitchFamily="2" charset="2"/>
                        <a:buChar char="ü"/>
                      </a:pPr>
                      <a:endParaRPr lang="es-MX" sz="1200" dirty="0" smtClean="0">
                        <a:latin typeface="Franklin Gothic Book" panose="020B0503020102020204" pitchFamily="34" charset="0"/>
                      </a:endParaRPr>
                    </a:p>
                    <a:p>
                      <a:pPr marL="171450" indent="-171450">
                        <a:buFont typeface="Wingdings" panose="05000000000000000000" pitchFamily="2" charset="2"/>
                        <a:buChar char="ü"/>
                      </a:pPr>
                      <a:r>
                        <a:rPr lang="es-MX" sz="1200" dirty="0" smtClean="0">
                          <a:latin typeface="Franklin Gothic Book" panose="020B0503020102020204" pitchFamily="34" charset="0"/>
                        </a:rPr>
                        <a:t>ANGAHUAN</a:t>
                      </a:r>
                      <a:endParaRPr lang="es-MX" sz="1200" dirty="0">
                        <a:latin typeface="Franklin Gothic Book" panose="020B0503020102020204" pitchFamily="34" charset="0"/>
                      </a:endParaRPr>
                    </a:p>
                  </a:txBody>
                  <a:tcPr>
                    <a:solidFill>
                      <a:schemeClr val="accent4">
                        <a:lumMod val="40000"/>
                        <a:lumOff val="60000"/>
                      </a:schemeClr>
                    </a:solidFill>
                  </a:tcPr>
                </a:tc>
                <a:extLst>
                  <a:ext uri="{0D108BD9-81ED-4DB2-BD59-A6C34878D82A}">
                    <a16:rowId xmlns:a16="http://schemas.microsoft.com/office/drawing/2014/main" val="901356775"/>
                  </a:ext>
                </a:extLst>
              </a:tr>
            </a:tbl>
          </a:graphicData>
        </a:graphic>
      </p:graphicFrame>
    </p:spTree>
    <p:extLst>
      <p:ext uri="{BB962C8B-B14F-4D97-AF65-F5344CB8AC3E}">
        <p14:creationId xmlns:p14="http://schemas.microsoft.com/office/powerpoint/2010/main" val="3829254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959" y="2800413"/>
            <a:ext cx="10515600" cy="1325563"/>
          </a:xfrm>
        </p:spPr>
        <p:txBody>
          <a:bodyPr/>
          <a:lstStyle/>
          <a:p>
            <a:r>
              <a:rPr lang="es-MX" dirty="0" smtClean="0">
                <a:latin typeface="Franklin Gothic Demi" panose="020B0703020102020204" pitchFamily="34" charset="0"/>
              </a:rPr>
              <a:t>Enlaces GEPEA.</a:t>
            </a:r>
            <a:endParaRPr lang="es-MX" dirty="0">
              <a:latin typeface="Franklin Gothic Demi" panose="020B0703020102020204" pitchFamily="34" charset="0"/>
            </a:endParaRPr>
          </a:p>
        </p:txBody>
      </p:sp>
      <p:pic>
        <p:nvPicPr>
          <p:cNvPr id="8" name="Marcador de contenido 7"/>
          <p:cNvPicPr>
            <a:picLocks noGrp="1" noChangeAspect="1"/>
          </p:cNvPicPr>
          <p:nvPr>
            <p:ph idx="1"/>
          </p:nvPr>
        </p:nvPicPr>
        <p:blipFill rotWithShape="1">
          <a:blip r:embed="rId3"/>
          <a:srcRect l="51663" t="18195" r="16780" b="10087"/>
          <a:stretch/>
        </p:blipFill>
        <p:spPr>
          <a:xfrm>
            <a:off x="5150840" y="89547"/>
            <a:ext cx="5213160" cy="6664242"/>
          </a:xfrm>
          <a:prstGeom prst="rect">
            <a:avLst/>
          </a:prstGeom>
        </p:spPr>
      </p:pic>
    </p:spTree>
    <p:extLst>
      <p:ext uri="{BB962C8B-B14F-4D97-AF65-F5344CB8AC3E}">
        <p14:creationId xmlns:p14="http://schemas.microsoft.com/office/powerpoint/2010/main" val="37637560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 </a:t>
            </a:r>
            <a:endParaRPr lang="es-MX" dirty="0"/>
          </a:p>
        </p:txBody>
      </p:sp>
      <p:sp>
        <p:nvSpPr>
          <p:cNvPr id="3" name="Marcador de contenido 2"/>
          <p:cNvSpPr>
            <a:spLocks noGrp="1"/>
          </p:cNvSpPr>
          <p:nvPr>
            <p:ph idx="1"/>
          </p:nvPr>
        </p:nvSpPr>
        <p:spPr>
          <a:solidFill>
            <a:schemeClr val="bg1"/>
          </a:solidFill>
        </p:spPr>
        <p:txBody>
          <a:bodyPr>
            <a:normAutofit/>
          </a:bodyPr>
          <a:lstStyle/>
          <a:p>
            <a:pPr marL="0" indent="0" algn="ctr">
              <a:buNone/>
            </a:pPr>
            <a:r>
              <a:rPr lang="es-MX" sz="9600" dirty="0" smtClean="0">
                <a:latin typeface="Franklin Gothic Heavy" panose="020B0903020102020204" pitchFamily="34" charset="0"/>
              </a:rPr>
              <a:t>Gracias.</a:t>
            </a:r>
            <a:endParaRPr lang="es-MX" sz="9600" dirty="0">
              <a:latin typeface="Franklin Gothic Heavy" panose="020B0903020102020204" pitchFamily="34"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1135" y="3521792"/>
            <a:ext cx="2848309" cy="1518448"/>
          </a:xfrm>
          <a:prstGeom prst="rect">
            <a:avLst/>
          </a:prstGeom>
        </p:spPr>
      </p:pic>
    </p:spTree>
    <p:extLst>
      <p:ext uri="{BB962C8B-B14F-4D97-AF65-F5344CB8AC3E}">
        <p14:creationId xmlns:p14="http://schemas.microsoft.com/office/powerpoint/2010/main" val="2328353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2912" y="1347674"/>
            <a:ext cx="10515600" cy="1325563"/>
          </a:xfrm>
        </p:spPr>
        <p:txBody>
          <a:bodyPr/>
          <a:lstStyle/>
          <a:p>
            <a:r>
              <a:rPr lang="es-MX" b="1" dirty="0" smtClean="0">
                <a:latin typeface="Franklin Gothic Demi" panose="020B0703020102020204" pitchFamily="34" charset="0"/>
              </a:rPr>
              <a:t>Objetivo general:</a:t>
            </a:r>
            <a:endParaRPr lang="es-MX" b="1" dirty="0">
              <a:latin typeface="Franklin Gothic Demi" panose="020B0703020102020204" pitchFamily="34" charset="0"/>
            </a:endParaRPr>
          </a:p>
        </p:txBody>
      </p:sp>
      <p:sp>
        <p:nvSpPr>
          <p:cNvPr id="3" name="Marcador de contenido 2"/>
          <p:cNvSpPr>
            <a:spLocks noGrp="1"/>
          </p:cNvSpPr>
          <p:nvPr>
            <p:ph idx="1"/>
          </p:nvPr>
        </p:nvSpPr>
        <p:spPr>
          <a:xfrm>
            <a:off x="752912" y="2908388"/>
            <a:ext cx="10515600" cy="1815197"/>
          </a:xfrm>
        </p:spPr>
        <p:txBody>
          <a:bodyPr/>
          <a:lstStyle/>
          <a:p>
            <a:pPr marL="0" indent="0" algn="just">
              <a:buNone/>
            </a:pPr>
            <a:r>
              <a:rPr lang="es-MX" dirty="0">
                <a:latin typeface="Franklin Gothic Book" panose="020B0503020102020204" pitchFamily="34" charset="0"/>
              </a:rPr>
              <a:t>R</a:t>
            </a:r>
            <a:r>
              <a:rPr lang="es-MX" dirty="0" smtClean="0">
                <a:latin typeface="Franklin Gothic Book" panose="020B0503020102020204" pitchFamily="34" charset="0"/>
              </a:rPr>
              <a:t>educir el número de embarazos en los Adolescentes de Michoacán, con absoluto respeto a los derechos humanos, particularmente los derechos sexuales y reproductivos.</a:t>
            </a:r>
            <a:endParaRPr lang="es-MX" dirty="0">
              <a:latin typeface="Franklin Gothic Book" panose="020B0503020102020204" pitchFamily="34" charset="0"/>
            </a:endParaRPr>
          </a:p>
        </p:txBody>
      </p:sp>
      <p:sp>
        <p:nvSpPr>
          <p:cNvPr id="4" name="Título 1"/>
          <p:cNvSpPr txBox="1">
            <a:spLocks/>
          </p:cNvSpPr>
          <p:nvPr/>
        </p:nvSpPr>
        <p:spPr>
          <a:xfrm>
            <a:off x="838200" y="290838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MX" b="1" dirty="0">
              <a:latin typeface="Franklin Gothic Demi" panose="020B0703020102020204" pitchFamily="34" charset="0"/>
            </a:endParaRPr>
          </a:p>
        </p:txBody>
      </p:sp>
      <p:sp>
        <p:nvSpPr>
          <p:cNvPr id="5" name="Marcador de contenido 2"/>
          <p:cNvSpPr txBox="1">
            <a:spLocks/>
          </p:cNvSpPr>
          <p:nvPr/>
        </p:nvSpPr>
        <p:spPr>
          <a:xfrm>
            <a:off x="923488" y="4330016"/>
            <a:ext cx="10515600" cy="18151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a:buFont typeface="+mj-lt"/>
              <a:buAutoNum type="arabicPeriod"/>
            </a:pPr>
            <a:endParaRPr lang="es-MX" dirty="0">
              <a:latin typeface="Franklin Gothic Book" panose="020B0503020102020204" pitchFamily="34" charset="0"/>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4739" y="-135723"/>
            <a:ext cx="2848309" cy="1518448"/>
          </a:xfrm>
          <a:prstGeom prst="rect">
            <a:avLst/>
          </a:prstGeom>
        </p:spPr>
      </p:pic>
    </p:spTree>
    <p:extLst>
      <p:ext uri="{BB962C8B-B14F-4D97-AF65-F5344CB8AC3E}">
        <p14:creationId xmlns:p14="http://schemas.microsoft.com/office/powerpoint/2010/main" val="3300342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36687"/>
            <a:ext cx="10515600" cy="1325563"/>
          </a:xfrm>
        </p:spPr>
        <p:txBody>
          <a:bodyPr>
            <a:normAutofit/>
          </a:bodyPr>
          <a:lstStyle/>
          <a:p>
            <a:r>
              <a:rPr lang="es-MX" b="1" dirty="0">
                <a:latin typeface="Franklin Gothic Demi" panose="020B0703020102020204" pitchFamily="34" charset="0"/>
              </a:rPr>
              <a:t>Objetivos específicos:</a:t>
            </a:r>
            <a:br>
              <a:rPr lang="es-MX" b="1" dirty="0">
                <a:latin typeface="Franklin Gothic Demi" panose="020B0703020102020204" pitchFamily="34" charset="0"/>
              </a:rPr>
            </a:br>
            <a:endParaRPr lang="es-MX" dirty="0"/>
          </a:p>
        </p:txBody>
      </p:sp>
      <p:sp>
        <p:nvSpPr>
          <p:cNvPr id="3" name="Marcador de contenido 2"/>
          <p:cNvSpPr>
            <a:spLocks noGrp="1"/>
          </p:cNvSpPr>
          <p:nvPr>
            <p:ph idx="1"/>
          </p:nvPr>
        </p:nvSpPr>
        <p:spPr>
          <a:xfrm>
            <a:off x="295013" y="1500754"/>
            <a:ext cx="11601974" cy="5192786"/>
          </a:xfrm>
        </p:spPr>
        <p:txBody>
          <a:bodyPr>
            <a:normAutofit/>
          </a:bodyPr>
          <a:lstStyle/>
          <a:p>
            <a:pPr algn="just">
              <a:lnSpc>
                <a:spcPct val="100000"/>
              </a:lnSpc>
              <a:buFont typeface="Wingdings" panose="05000000000000000000" pitchFamily="2" charset="2"/>
              <a:buChar char="q"/>
            </a:pPr>
            <a:r>
              <a:rPr lang="es-MX" sz="1800" dirty="0" smtClean="0">
                <a:solidFill>
                  <a:srgbClr val="040C28"/>
                </a:solidFill>
                <a:latin typeface="Franklin Gothic Book" panose="020B0503020102020204" pitchFamily="34" charset="0"/>
              </a:rPr>
              <a:t> Reducir </a:t>
            </a:r>
            <a:r>
              <a:rPr lang="es-MX" sz="1800" dirty="0">
                <a:solidFill>
                  <a:srgbClr val="040C28"/>
                </a:solidFill>
                <a:latin typeface="Franklin Gothic Book" panose="020B0503020102020204" pitchFamily="34" charset="0"/>
              </a:rPr>
              <a:t>en un 50% la tasa especifica de fecundidad de las adolescentes de 15 a 19 </a:t>
            </a:r>
            <a:r>
              <a:rPr lang="es-MX" sz="1800" dirty="0" smtClean="0">
                <a:solidFill>
                  <a:srgbClr val="040C28"/>
                </a:solidFill>
                <a:latin typeface="Franklin Gothic Book" panose="020B0503020102020204" pitchFamily="34" charset="0"/>
              </a:rPr>
              <a:t>años y </a:t>
            </a:r>
            <a:r>
              <a:rPr lang="es-MX" sz="1800" dirty="0">
                <a:latin typeface="Franklin Gothic Book" panose="020B0503020102020204" pitchFamily="34" charset="0"/>
              </a:rPr>
              <a:t>e</a:t>
            </a:r>
            <a:r>
              <a:rPr lang="es-MX" sz="1800" dirty="0" smtClean="0">
                <a:latin typeface="Franklin Gothic Book" panose="020B0503020102020204" pitchFamily="34" charset="0"/>
              </a:rPr>
              <a:t>rradicar los embarazos </a:t>
            </a:r>
            <a:r>
              <a:rPr lang="es-MX" sz="1800" dirty="0">
                <a:latin typeface="Franklin Gothic Book" panose="020B0503020102020204" pitchFamily="34" charset="0"/>
              </a:rPr>
              <a:t>en niñas </a:t>
            </a:r>
            <a:r>
              <a:rPr lang="es-MX" sz="1800" dirty="0" smtClean="0">
                <a:latin typeface="Franklin Gothic Book" panose="020B0503020102020204" pitchFamily="34" charset="0"/>
              </a:rPr>
              <a:t>10 a 14 años, para el año </a:t>
            </a:r>
            <a:r>
              <a:rPr lang="es-MX" sz="1800" b="1" dirty="0" smtClean="0">
                <a:latin typeface="Franklin Gothic Book" panose="020B0503020102020204" pitchFamily="34" charset="0"/>
              </a:rPr>
              <a:t>2030.</a:t>
            </a:r>
          </a:p>
          <a:p>
            <a:pPr algn="just">
              <a:lnSpc>
                <a:spcPct val="100000"/>
              </a:lnSpc>
              <a:buFont typeface="Wingdings" panose="05000000000000000000" pitchFamily="2" charset="2"/>
              <a:buChar char="q"/>
            </a:pPr>
            <a:r>
              <a:rPr lang="es-MX" sz="1800" dirty="0" smtClean="0">
                <a:latin typeface="Franklin Gothic Book" panose="020B0503020102020204" pitchFamily="34" charset="0"/>
              </a:rPr>
              <a:t> Fortalecer </a:t>
            </a:r>
            <a:r>
              <a:rPr lang="es-MX" sz="1800" dirty="0">
                <a:latin typeface="Franklin Gothic Book" panose="020B0503020102020204" pitchFamily="34" charset="0"/>
              </a:rPr>
              <a:t>acciones de promoción  y presentación de servicios de salud sexual y reproductiva de calidad,  de </a:t>
            </a:r>
            <a:r>
              <a:rPr lang="es-MX" sz="1800" dirty="0" smtClean="0">
                <a:latin typeface="Franklin Gothic Book" panose="020B0503020102020204" pitchFamily="34" charset="0"/>
              </a:rPr>
              <a:t>    acuerdo </a:t>
            </a:r>
            <a:r>
              <a:rPr lang="es-MX" sz="1800" dirty="0">
                <a:latin typeface="Franklin Gothic Book" panose="020B0503020102020204" pitchFamily="34" charset="0"/>
              </a:rPr>
              <a:t>a las necesidades de niñas, niños  y adolescentes de 10 a 19 años, asegurando la participación  social y el acceso a una gama completa de métodos anticonceptivos</a:t>
            </a:r>
            <a:r>
              <a:rPr lang="es-MX" sz="1800" dirty="0" smtClean="0">
                <a:latin typeface="Franklin Gothic Book" panose="020B0503020102020204" pitchFamily="34" charset="0"/>
              </a:rPr>
              <a:t>. </a:t>
            </a:r>
            <a:endParaRPr lang="es-MX" sz="1800" dirty="0">
              <a:latin typeface="Franklin Gothic Book" panose="020B0503020102020204" pitchFamily="34" charset="0"/>
            </a:endParaRPr>
          </a:p>
          <a:p>
            <a:pPr algn="just">
              <a:lnSpc>
                <a:spcPct val="100000"/>
              </a:lnSpc>
              <a:buFont typeface="Wingdings" panose="05000000000000000000" pitchFamily="2" charset="2"/>
              <a:buChar char="q"/>
            </a:pPr>
            <a:r>
              <a:rPr lang="es-MX" sz="1800" dirty="0" smtClean="0">
                <a:latin typeface="Franklin Gothic Book" panose="020B0503020102020204" pitchFamily="34" charset="0"/>
              </a:rPr>
              <a:t> Trabajar con  </a:t>
            </a:r>
            <a:r>
              <a:rPr lang="es-MX" sz="1800" dirty="0">
                <a:latin typeface="Franklin Gothic Book" panose="020B0503020102020204" pitchFamily="34" charset="0"/>
              </a:rPr>
              <a:t>base a los componentes prioritarios establecidos por la Estrategia Nacional para la Prevención del Embarazo (ENAPEA), que incluyen</a:t>
            </a:r>
            <a:r>
              <a:rPr lang="es-MX" sz="1800" dirty="0" smtClean="0">
                <a:latin typeface="Franklin Gothic Book" panose="020B0503020102020204" pitchFamily="34" charset="0"/>
              </a:rPr>
              <a:t>:</a:t>
            </a:r>
          </a:p>
          <a:p>
            <a:pPr marL="342900" indent="-342900" algn="just">
              <a:buFont typeface="+mj-lt"/>
              <a:buAutoNum type="arabicPeriod"/>
            </a:pPr>
            <a:r>
              <a:rPr lang="es-MX" sz="1800" i="1" dirty="0">
                <a:solidFill>
                  <a:schemeClr val="accent1">
                    <a:lumMod val="50000"/>
                  </a:schemeClr>
                </a:solidFill>
                <a:latin typeface="Google Sans"/>
              </a:rPr>
              <a:t>Educación integral, inclusiva y flexible</a:t>
            </a:r>
          </a:p>
          <a:p>
            <a:pPr marL="342900" indent="-342900" algn="just">
              <a:buFont typeface="+mj-lt"/>
              <a:buAutoNum type="arabicPeriod"/>
            </a:pPr>
            <a:r>
              <a:rPr lang="es-MX" sz="1800" i="1" dirty="0">
                <a:solidFill>
                  <a:schemeClr val="accent1">
                    <a:lumMod val="50000"/>
                  </a:schemeClr>
                </a:solidFill>
                <a:latin typeface="Google Sans"/>
              </a:rPr>
              <a:t>Entorno habilitante</a:t>
            </a:r>
          </a:p>
          <a:p>
            <a:pPr marL="342900" indent="-342900" algn="just">
              <a:buFont typeface="+mj-lt"/>
              <a:buAutoNum type="arabicPeriod"/>
            </a:pPr>
            <a:r>
              <a:rPr lang="es-MX" sz="1800" i="1" dirty="0">
                <a:solidFill>
                  <a:schemeClr val="accent1">
                    <a:lumMod val="50000"/>
                  </a:schemeClr>
                </a:solidFill>
                <a:latin typeface="Google Sans"/>
              </a:rPr>
              <a:t>Servicios de salud amigables</a:t>
            </a:r>
          </a:p>
          <a:p>
            <a:pPr marL="342900" indent="-342900" algn="just">
              <a:buFont typeface="+mj-lt"/>
              <a:buAutoNum type="arabicPeriod"/>
            </a:pPr>
            <a:r>
              <a:rPr lang="es-MX" sz="1800" i="1" dirty="0">
                <a:solidFill>
                  <a:schemeClr val="accent1">
                    <a:lumMod val="50000"/>
                  </a:schemeClr>
                </a:solidFill>
                <a:latin typeface="Google Sans"/>
              </a:rPr>
              <a:t>Identificación temprana y atención oportuna de la violencia sexual</a:t>
            </a:r>
          </a:p>
          <a:p>
            <a:pPr algn="just">
              <a:lnSpc>
                <a:spcPct val="100000"/>
              </a:lnSpc>
              <a:buFont typeface="Wingdings" panose="05000000000000000000" pitchFamily="2" charset="2"/>
              <a:buChar char="q"/>
            </a:pPr>
            <a:r>
              <a:rPr lang="es-MX" sz="1800" dirty="0" smtClean="0">
                <a:latin typeface="Franklin Gothic Book" panose="020B0503020102020204" pitchFamily="34" charset="0"/>
              </a:rPr>
              <a:t>Fortalecer </a:t>
            </a:r>
            <a:r>
              <a:rPr lang="es-MX" sz="1800" dirty="0">
                <a:latin typeface="Franklin Gothic Book" panose="020B0503020102020204" pitchFamily="34" charset="0"/>
              </a:rPr>
              <a:t>acciones de promoción  y presentación de servicios de salud sexual y reproductiva de calidad,  de acuerdo a las necesidades de niñas, niños  y adolescentes de 10 a 19 años, asegurando la participación  social y el acceso a una gama completa de métodos anticonceptivos. </a:t>
            </a:r>
          </a:p>
          <a:p>
            <a:pPr marL="0" indent="0" algn="just">
              <a:lnSpc>
                <a:spcPct val="100000"/>
              </a:lnSpc>
              <a:buNone/>
            </a:pPr>
            <a:endParaRPr lang="es-MX" sz="1800" dirty="0">
              <a:latin typeface="Franklin Gothic Book" panose="020B0503020102020204" pitchFamily="34" charset="0"/>
            </a:endParaRPr>
          </a:p>
          <a:p>
            <a:pPr marL="457200" indent="-457200" algn="just">
              <a:lnSpc>
                <a:spcPct val="100000"/>
              </a:lnSpc>
              <a:buFont typeface="+mj-lt"/>
              <a:buAutoNum type="arabicPeriod"/>
            </a:pPr>
            <a:endParaRPr lang="es-MX" sz="1800" dirty="0">
              <a:latin typeface="Franklin Gothic Book" panose="020B0503020102020204" pitchFamily="34" charset="0"/>
            </a:endParaRPr>
          </a:p>
          <a:p>
            <a:pPr algn="just">
              <a:lnSpc>
                <a:spcPct val="100000"/>
              </a:lnSpc>
              <a:buFont typeface="Wingdings" panose="05000000000000000000" pitchFamily="2" charset="2"/>
              <a:buChar char="q"/>
            </a:pPr>
            <a:endParaRPr lang="es-MX" sz="1800" dirty="0">
              <a:latin typeface="Franklin Gothic Book" panose="020B0503020102020204" pitchFamily="34"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2597" y="0"/>
            <a:ext cx="2848309" cy="1518448"/>
          </a:xfrm>
          <a:prstGeom prst="rect">
            <a:avLst/>
          </a:prstGeom>
        </p:spPr>
      </p:pic>
    </p:spTree>
    <p:extLst>
      <p:ext uri="{BB962C8B-B14F-4D97-AF65-F5344CB8AC3E}">
        <p14:creationId xmlns:p14="http://schemas.microsoft.com/office/powerpoint/2010/main" val="1616420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819076"/>
            <a:ext cx="10515600" cy="1325563"/>
          </a:xfrm>
        </p:spPr>
        <p:txBody>
          <a:bodyPr/>
          <a:lstStyle/>
          <a:p>
            <a:r>
              <a:rPr lang="es-MX" dirty="0" smtClean="0">
                <a:latin typeface="Franklin Gothic Demi" panose="020B0703020102020204" pitchFamily="34" charset="0"/>
              </a:rPr>
              <a:t> </a:t>
            </a:r>
            <a:endParaRPr lang="es-MX" dirty="0">
              <a:latin typeface="Franklin Gothic Demi" panose="020B0703020102020204" pitchFamily="34" charset="0"/>
            </a:endParaRPr>
          </a:p>
        </p:txBody>
      </p:sp>
      <p:graphicFrame>
        <p:nvGraphicFramePr>
          <p:cNvPr id="7" name="Diagrama 6"/>
          <p:cNvGraphicFramePr/>
          <p:nvPr>
            <p:extLst>
              <p:ext uri="{D42A27DB-BD31-4B8C-83A1-F6EECF244321}">
                <p14:modId xmlns:p14="http://schemas.microsoft.com/office/powerpoint/2010/main" val="380253146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05492" y="469782"/>
            <a:ext cx="2091188" cy="1114823"/>
          </a:xfrm>
          <a:prstGeom prst="rect">
            <a:avLst/>
          </a:prstGeom>
        </p:spPr>
      </p:pic>
    </p:spTree>
    <p:extLst>
      <p:ext uri="{BB962C8B-B14F-4D97-AF65-F5344CB8AC3E}">
        <p14:creationId xmlns:p14="http://schemas.microsoft.com/office/powerpoint/2010/main" val="4065066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31814" y="84296"/>
            <a:ext cx="10515600" cy="1325563"/>
          </a:xfrm>
        </p:spPr>
        <p:txBody>
          <a:bodyPr/>
          <a:lstStyle/>
          <a:p>
            <a:r>
              <a:rPr lang="es-MX" dirty="0" smtClean="0">
                <a:latin typeface="Franklin Gothic Demi" panose="020B0703020102020204" pitchFamily="34" charset="0"/>
              </a:rPr>
              <a:t>Subgrupos de trabajo</a:t>
            </a:r>
            <a:endParaRPr lang="es-MX" dirty="0">
              <a:latin typeface="Franklin Gothic Demi" panose="020B07030201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01378091"/>
              </p:ext>
            </p:extLst>
          </p:nvPr>
        </p:nvGraphicFramePr>
        <p:xfrm>
          <a:off x="846589" y="1754083"/>
          <a:ext cx="9991987" cy="4655105"/>
        </p:xfrm>
        <a:graphic>
          <a:graphicData uri="http://schemas.openxmlformats.org/drawingml/2006/table">
            <a:tbl>
              <a:tblPr firstRow="1" firstCol="1" bandRow="1">
                <a:tableStyleId>{00A15C55-8517-42AA-B614-E9B94910E393}</a:tableStyleId>
              </a:tblPr>
              <a:tblGrid>
                <a:gridCol w="3435920">
                  <a:extLst>
                    <a:ext uri="{9D8B030D-6E8A-4147-A177-3AD203B41FA5}">
                      <a16:colId xmlns:a16="http://schemas.microsoft.com/office/drawing/2014/main" val="1772139496"/>
                    </a:ext>
                  </a:extLst>
                </a:gridCol>
                <a:gridCol w="6556067">
                  <a:extLst>
                    <a:ext uri="{9D8B030D-6E8A-4147-A177-3AD203B41FA5}">
                      <a16:colId xmlns:a16="http://schemas.microsoft.com/office/drawing/2014/main" val="319828550"/>
                    </a:ext>
                  </a:extLst>
                </a:gridCol>
              </a:tblGrid>
              <a:tr h="385665">
                <a:tc gridSpan="2">
                  <a:txBody>
                    <a:bodyPr/>
                    <a:lstStyle/>
                    <a:p>
                      <a:pPr algn="ctr">
                        <a:lnSpc>
                          <a:spcPct val="107000"/>
                        </a:lnSpc>
                        <a:spcAft>
                          <a:spcPts val="0"/>
                        </a:spcAft>
                      </a:pPr>
                      <a:r>
                        <a:rPr lang="es-MX" sz="2000" dirty="0" smtClean="0">
                          <a:effectLst/>
                          <a:latin typeface="Franklin Gothic Book" panose="020B0503020102020204" pitchFamily="34" charset="0"/>
                        </a:rPr>
                        <a:t>SUBGRUPO DE SALUD.</a:t>
                      </a:r>
                      <a:endParaRPr lang="es-MX" sz="2000" dirty="0">
                        <a:effectLst/>
                        <a:latin typeface="Franklin Gothic Book" panose="020B0503020102020204" pitchFamily="34" charset="0"/>
                        <a:ea typeface="Calibri" panose="020F0502020204030204" pitchFamily="34" charset="0"/>
                        <a:cs typeface="Arial" panose="020B0604020202020204" pitchFamily="34" charset="0"/>
                      </a:endParaRPr>
                    </a:p>
                  </a:txBody>
                  <a:tcPr marL="68580" marR="68580" marT="0" marB="0">
                    <a:solidFill>
                      <a:srgbClr val="00B0F0"/>
                    </a:solidFill>
                  </a:tcPr>
                </a:tc>
                <a:tc hMerge="1">
                  <a:txBody>
                    <a:bodyPr/>
                    <a:lstStyle/>
                    <a:p>
                      <a:endParaRPr lang="es-MX"/>
                    </a:p>
                  </a:txBody>
                  <a:tcPr/>
                </a:tc>
                <a:extLst>
                  <a:ext uri="{0D108BD9-81ED-4DB2-BD59-A6C34878D82A}">
                    <a16:rowId xmlns:a16="http://schemas.microsoft.com/office/drawing/2014/main" val="1313223923"/>
                  </a:ext>
                </a:extLst>
              </a:tr>
              <a:tr h="308547">
                <a:tc>
                  <a:txBody>
                    <a:bodyPr/>
                    <a:lstStyle/>
                    <a:p>
                      <a:pPr marL="0" lvl="0" indent="0">
                        <a:lnSpc>
                          <a:spcPct val="107000"/>
                        </a:lnSpc>
                        <a:spcAft>
                          <a:spcPts val="0"/>
                        </a:spcAft>
                        <a:buFont typeface="+mj-lt"/>
                        <a:buNone/>
                      </a:pPr>
                      <a:r>
                        <a:rPr lang="es-MX" sz="1600" dirty="0" smtClean="0">
                          <a:effectLst/>
                          <a:latin typeface="Franklin Gothic Book" panose="020B0503020102020204" pitchFamily="34" charset="0"/>
                        </a:rPr>
                        <a:t>1. SEIMUJER</a:t>
                      </a:r>
                      <a:endParaRPr lang="es-MX" sz="1600" dirty="0">
                        <a:effectLst/>
                        <a:latin typeface="Franklin Gothic Book" panose="020B0503020102020204" pitchFamily="34" charset="0"/>
                        <a:ea typeface="Calibri" panose="020F0502020204030204" pitchFamily="34" charset="0"/>
                        <a:cs typeface="Arial" panose="020B0604020202020204" pitchFamily="34" charset="0"/>
                      </a:endParaRPr>
                    </a:p>
                  </a:txBody>
                  <a:tcPr marL="68580" marR="68580" marT="0" marB="0">
                    <a:solidFill>
                      <a:schemeClr val="accent1">
                        <a:lumMod val="50000"/>
                      </a:schemeClr>
                    </a:solidFill>
                  </a:tcPr>
                </a:tc>
                <a:tc rowSpan="12">
                  <a:txBody>
                    <a:bodyPr/>
                    <a:lstStyle/>
                    <a:p>
                      <a:pPr algn="just">
                        <a:lnSpc>
                          <a:spcPct val="107000"/>
                        </a:lnSpc>
                        <a:spcAft>
                          <a:spcPts val="0"/>
                        </a:spcAft>
                      </a:pPr>
                      <a:r>
                        <a:rPr lang="es-MX" sz="2000" dirty="0" smtClean="0">
                          <a:solidFill>
                            <a:schemeClr val="bg1"/>
                          </a:solidFill>
                        </a:rPr>
                        <a:t>Proteger la salud y el bienestar de los adolescentes, proporcionándoles los recursos</a:t>
                      </a:r>
                      <a:r>
                        <a:rPr lang="es-MX" sz="2000" baseline="0" dirty="0" smtClean="0">
                          <a:solidFill>
                            <a:schemeClr val="bg1"/>
                          </a:solidFill>
                        </a:rPr>
                        <a:t>  y </a:t>
                      </a:r>
                      <a:r>
                        <a:rPr lang="es-MX" sz="2000" dirty="0" smtClean="0">
                          <a:solidFill>
                            <a:schemeClr val="bg1"/>
                          </a:solidFill>
                        </a:rPr>
                        <a:t>apoyo necesarios para que tomen decisiones saludables,</a:t>
                      </a:r>
                      <a:r>
                        <a:rPr lang="es-MX" sz="2000" baseline="0" dirty="0" smtClean="0">
                          <a:solidFill>
                            <a:schemeClr val="bg1"/>
                          </a:solidFill>
                        </a:rPr>
                        <a:t> </a:t>
                      </a:r>
                      <a:r>
                        <a:rPr lang="es-MX" sz="2000" dirty="0" smtClean="0">
                          <a:solidFill>
                            <a:schemeClr val="bg1"/>
                          </a:solidFill>
                        </a:rPr>
                        <a:t>responsables con respecto a su sexualidad y capacidad reproductiva."</a:t>
                      </a:r>
                      <a:endParaRPr lang="es-MX" sz="2000" dirty="0">
                        <a:solidFill>
                          <a:schemeClr val="bg1"/>
                        </a:solidFill>
                        <a:effectLst/>
                        <a:latin typeface="Franklin Gothic Book" panose="020B0503020102020204" pitchFamily="34" charset="0"/>
                      </a:endParaRPr>
                    </a:p>
                  </a:txBody>
                  <a:tcPr marL="68580" marR="68580" marT="0" marB="0">
                    <a:solidFill>
                      <a:schemeClr val="accent1">
                        <a:lumMod val="50000"/>
                      </a:schemeClr>
                    </a:solidFill>
                  </a:tcPr>
                </a:tc>
                <a:extLst>
                  <a:ext uri="{0D108BD9-81ED-4DB2-BD59-A6C34878D82A}">
                    <a16:rowId xmlns:a16="http://schemas.microsoft.com/office/drawing/2014/main" val="1348297928"/>
                  </a:ext>
                </a:extLst>
              </a:tr>
              <a:tr h="308547">
                <a:tc>
                  <a:txBody>
                    <a:bodyPr/>
                    <a:lstStyle/>
                    <a:p>
                      <a:pPr marL="0" lvl="0" indent="0">
                        <a:lnSpc>
                          <a:spcPct val="107000"/>
                        </a:lnSpc>
                        <a:spcAft>
                          <a:spcPts val="0"/>
                        </a:spcAft>
                        <a:buFont typeface="+mj-lt"/>
                        <a:buNone/>
                      </a:pPr>
                      <a:r>
                        <a:rPr lang="es-MX" sz="1600" dirty="0" smtClean="0">
                          <a:effectLst/>
                          <a:latin typeface="Franklin Gothic Book" panose="020B0503020102020204" pitchFamily="34" charset="0"/>
                        </a:rPr>
                        <a:t>2. IMSS</a:t>
                      </a:r>
                      <a:endParaRPr lang="es-MX" sz="1600" dirty="0">
                        <a:effectLst/>
                        <a:latin typeface="Franklin Gothic Book" panose="020B0503020102020204" pitchFamily="34" charset="0"/>
                        <a:ea typeface="Calibri" panose="020F0502020204030204" pitchFamily="34" charset="0"/>
                        <a:cs typeface="Arial" panose="020B0604020202020204" pitchFamily="34" charset="0"/>
                      </a:endParaRPr>
                    </a:p>
                  </a:txBody>
                  <a:tcPr marL="68580" marR="68580" marT="0" marB="0">
                    <a:solidFill>
                      <a:schemeClr val="accent1">
                        <a:lumMod val="50000"/>
                      </a:schemeClr>
                    </a:solidFill>
                  </a:tcPr>
                </a:tc>
                <a:tc vMerge="1">
                  <a:txBody>
                    <a:bodyPr/>
                    <a:lstStyle/>
                    <a:p>
                      <a:endParaRPr lang="es-MX"/>
                    </a:p>
                  </a:txBody>
                  <a:tcPr/>
                </a:tc>
                <a:extLst>
                  <a:ext uri="{0D108BD9-81ED-4DB2-BD59-A6C34878D82A}">
                    <a16:rowId xmlns:a16="http://schemas.microsoft.com/office/drawing/2014/main" val="4147327856"/>
                  </a:ext>
                </a:extLst>
              </a:tr>
              <a:tr h="308547">
                <a:tc>
                  <a:txBody>
                    <a:bodyPr/>
                    <a:lstStyle/>
                    <a:p>
                      <a:pPr marL="0" lvl="0" indent="0">
                        <a:lnSpc>
                          <a:spcPct val="107000"/>
                        </a:lnSpc>
                        <a:spcAft>
                          <a:spcPts val="0"/>
                        </a:spcAft>
                        <a:buFont typeface="+mj-lt"/>
                        <a:buNone/>
                      </a:pPr>
                      <a:r>
                        <a:rPr lang="es-MX" sz="1600" dirty="0" smtClean="0">
                          <a:effectLst/>
                          <a:latin typeface="Franklin Gothic Book" panose="020B0503020102020204" pitchFamily="34" charset="0"/>
                        </a:rPr>
                        <a:t>3. ISSSTE</a:t>
                      </a:r>
                      <a:endParaRPr lang="es-MX" sz="1600" dirty="0">
                        <a:effectLst/>
                        <a:latin typeface="Franklin Gothic Book" panose="020B0503020102020204" pitchFamily="34" charset="0"/>
                        <a:ea typeface="Calibri" panose="020F0502020204030204" pitchFamily="34" charset="0"/>
                        <a:cs typeface="Arial" panose="020B0604020202020204" pitchFamily="34" charset="0"/>
                      </a:endParaRPr>
                    </a:p>
                  </a:txBody>
                  <a:tcPr marL="68580" marR="68580" marT="0" marB="0">
                    <a:solidFill>
                      <a:schemeClr val="accent1">
                        <a:lumMod val="50000"/>
                      </a:schemeClr>
                    </a:solidFill>
                  </a:tcPr>
                </a:tc>
                <a:tc vMerge="1">
                  <a:txBody>
                    <a:bodyPr/>
                    <a:lstStyle/>
                    <a:p>
                      <a:endParaRPr lang="es-MX"/>
                    </a:p>
                  </a:txBody>
                  <a:tcPr/>
                </a:tc>
                <a:extLst>
                  <a:ext uri="{0D108BD9-81ED-4DB2-BD59-A6C34878D82A}">
                    <a16:rowId xmlns:a16="http://schemas.microsoft.com/office/drawing/2014/main" val="1138501052"/>
                  </a:ext>
                </a:extLst>
              </a:tr>
              <a:tr h="308547">
                <a:tc>
                  <a:txBody>
                    <a:bodyPr/>
                    <a:lstStyle/>
                    <a:p>
                      <a:pPr marL="0" lvl="0" indent="0">
                        <a:lnSpc>
                          <a:spcPct val="107000"/>
                        </a:lnSpc>
                        <a:spcAft>
                          <a:spcPts val="0"/>
                        </a:spcAft>
                        <a:buFont typeface="+mj-lt"/>
                        <a:buNone/>
                      </a:pPr>
                      <a:r>
                        <a:rPr lang="es-MX" sz="1600" dirty="0" smtClean="0">
                          <a:effectLst/>
                          <a:latin typeface="Franklin Gothic Book" panose="020B0503020102020204" pitchFamily="34" charset="0"/>
                        </a:rPr>
                        <a:t>4. SSA</a:t>
                      </a:r>
                      <a:endParaRPr lang="es-MX" sz="1600" dirty="0">
                        <a:effectLst/>
                        <a:latin typeface="Franklin Gothic Book" panose="020B0503020102020204" pitchFamily="34" charset="0"/>
                        <a:ea typeface="Calibri" panose="020F0502020204030204" pitchFamily="34" charset="0"/>
                        <a:cs typeface="Arial" panose="020B0604020202020204" pitchFamily="34" charset="0"/>
                      </a:endParaRPr>
                    </a:p>
                  </a:txBody>
                  <a:tcPr marL="68580" marR="68580" marT="0" marB="0">
                    <a:solidFill>
                      <a:schemeClr val="accent1">
                        <a:lumMod val="50000"/>
                      </a:schemeClr>
                    </a:solidFill>
                  </a:tcPr>
                </a:tc>
                <a:tc vMerge="1">
                  <a:txBody>
                    <a:bodyPr/>
                    <a:lstStyle/>
                    <a:p>
                      <a:endParaRPr lang="es-MX"/>
                    </a:p>
                  </a:txBody>
                  <a:tcPr/>
                </a:tc>
                <a:extLst>
                  <a:ext uri="{0D108BD9-81ED-4DB2-BD59-A6C34878D82A}">
                    <a16:rowId xmlns:a16="http://schemas.microsoft.com/office/drawing/2014/main" val="3287001336"/>
                  </a:ext>
                </a:extLst>
              </a:tr>
              <a:tr h="308547">
                <a:tc>
                  <a:txBody>
                    <a:bodyPr/>
                    <a:lstStyle/>
                    <a:p>
                      <a:pPr marL="0" lvl="0" indent="0">
                        <a:lnSpc>
                          <a:spcPct val="107000"/>
                        </a:lnSpc>
                        <a:spcAft>
                          <a:spcPts val="0"/>
                        </a:spcAft>
                        <a:buFont typeface="+mj-lt"/>
                        <a:buNone/>
                      </a:pPr>
                      <a:r>
                        <a:rPr lang="es-MX" sz="1600" dirty="0" smtClean="0">
                          <a:effectLst/>
                          <a:latin typeface="Franklin Gothic Book" panose="020B0503020102020204" pitchFamily="34" charset="0"/>
                        </a:rPr>
                        <a:t>5. SEDB</a:t>
                      </a:r>
                      <a:endParaRPr lang="es-MX" sz="1600" dirty="0">
                        <a:effectLst/>
                        <a:latin typeface="Franklin Gothic Book" panose="020B0503020102020204" pitchFamily="34" charset="0"/>
                        <a:ea typeface="Calibri" panose="020F0502020204030204" pitchFamily="34" charset="0"/>
                        <a:cs typeface="Arial" panose="020B0604020202020204" pitchFamily="34" charset="0"/>
                      </a:endParaRPr>
                    </a:p>
                  </a:txBody>
                  <a:tcPr marL="68580" marR="68580" marT="0" marB="0">
                    <a:solidFill>
                      <a:schemeClr val="accent1">
                        <a:lumMod val="50000"/>
                      </a:schemeClr>
                    </a:solidFill>
                  </a:tcPr>
                </a:tc>
                <a:tc vMerge="1">
                  <a:txBody>
                    <a:bodyPr/>
                    <a:lstStyle/>
                    <a:p>
                      <a:endParaRPr lang="es-MX"/>
                    </a:p>
                  </a:txBody>
                  <a:tcPr/>
                </a:tc>
                <a:extLst>
                  <a:ext uri="{0D108BD9-81ED-4DB2-BD59-A6C34878D82A}">
                    <a16:rowId xmlns:a16="http://schemas.microsoft.com/office/drawing/2014/main" val="2344938887"/>
                  </a:ext>
                </a:extLst>
              </a:tr>
              <a:tr h="308547">
                <a:tc>
                  <a:txBody>
                    <a:bodyPr/>
                    <a:lstStyle/>
                    <a:p>
                      <a:pPr marL="0" lvl="0" indent="0">
                        <a:lnSpc>
                          <a:spcPct val="107000"/>
                        </a:lnSpc>
                        <a:spcAft>
                          <a:spcPts val="0"/>
                        </a:spcAft>
                        <a:buFont typeface="+mj-lt"/>
                        <a:buNone/>
                      </a:pPr>
                      <a:r>
                        <a:rPr lang="es-MX" sz="1600" dirty="0" smtClean="0">
                          <a:effectLst/>
                          <a:latin typeface="Franklin Gothic Book" panose="020B0503020102020204" pitchFamily="34" charset="0"/>
                        </a:rPr>
                        <a:t>6. SIPINNA</a:t>
                      </a:r>
                      <a:endParaRPr lang="es-MX" sz="1600" dirty="0">
                        <a:effectLst/>
                        <a:latin typeface="Franklin Gothic Book" panose="020B0503020102020204" pitchFamily="34" charset="0"/>
                        <a:ea typeface="Calibri" panose="020F0502020204030204" pitchFamily="34" charset="0"/>
                        <a:cs typeface="Arial" panose="020B0604020202020204" pitchFamily="34" charset="0"/>
                      </a:endParaRPr>
                    </a:p>
                  </a:txBody>
                  <a:tcPr marL="68580" marR="68580" marT="0" marB="0">
                    <a:solidFill>
                      <a:schemeClr val="accent1">
                        <a:lumMod val="50000"/>
                      </a:schemeClr>
                    </a:solidFill>
                  </a:tcPr>
                </a:tc>
                <a:tc vMerge="1">
                  <a:txBody>
                    <a:bodyPr/>
                    <a:lstStyle/>
                    <a:p>
                      <a:endParaRPr lang="es-MX"/>
                    </a:p>
                  </a:txBody>
                  <a:tcPr/>
                </a:tc>
                <a:extLst>
                  <a:ext uri="{0D108BD9-81ED-4DB2-BD59-A6C34878D82A}">
                    <a16:rowId xmlns:a16="http://schemas.microsoft.com/office/drawing/2014/main" val="2280541353"/>
                  </a:ext>
                </a:extLst>
              </a:tr>
              <a:tr h="308547">
                <a:tc>
                  <a:txBody>
                    <a:bodyPr/>
                    <a:lstStyle/>
                    <a:p>
                      <a:pPr marL="0" lvl="0" indent="0">
                        <a:lnSpc>
                          <a:spcPct val="107000"/>
                        </a:lnSpc>
                        <a:spcAft>
                          <a:spcPts val="0"/>
                        </a:spcAft>
                        <a:buFont typeface="+mj-lt"/>
                        <a:buNone/>
                      </a:pPr>
                      <a:r>
                        <a:rPr lang="es-MX" sz="1600" dirty="0" smtClean="0">
                          <a:effectLst/>
                          <a:latin typeface="Franklin Gothic Book" panose="020B0503020102020204" pitchFamily="34" charset="0"/>
                        </a:rPr>
                        <a:t>7. DIF</a:t>
                      </a:r>
                      <a:endParaRPr lang="es-MX" sz="1600" dirty="0">
                        <a:effectLst/>
                        <a:latin typeface="Franklin Gothic Book" panose="020B0503020102020204" pitchFamily="34" charset="0"/>
                        <a:ea typeface="Calibri" panose="020F0502020204030204" pitchFamily="34" charset="0"/>
                        <a:cs typeface="Arial" panose="020B0604020202020204" pitchFamily="34" charset="0"/>
                      </a:endParaRPr>
                    </a:p>
                  </a:txBody>
                  <a:tcPr marL="68580" marR="68580" marT="0" marB="0">
                    <a:solidFill>
                      <a:schemeClr val="accent1">
                        <a:lumMod val="50000"/>
                      </a:schemeClr>
                    </a:solidFill>
                  </a:tcPr>
                </a:tc>
                <a:tc vMerge="1">
                  <a:txBody>
                    <a:bodyPr/>
                    <a:lstStyle/>
                    <a:p>
                      <a:endParaRPr lang="es-MX"/>
                    </a:p>
                  </a:txBody>
                  <a:tcPr/>
                </a:tc>
                <a:extLst>
                  <a:ext uri="{0D108BD9-81ED-4DB2-BD59-A6C34878D82A}">
                    <a16:rowId xmlns:a16="http://schemas.microsoft.com/office/drawing/2014/main" val="1934325240"/>
                  </a:ext>
                </a:extLst>
              </a:tr>
              <a:tr h="308547">
                <a:tc>
                  <a:txBody>
                    <a:bodyPr/>
                    <a:lstStyle/>
                    <a:p>
                      <a:pPr marL="0" lvl="0" indent="0">
                        <a:lnSpc>
                          <a:spcPct val="107000"/>
                        </a:lnSpc>
                        <a:spcAft>
                          <a:spcPts val="0"/>
                        </a:spcAft>
                        <a:buFont typeface="+mj-lt"/>
                        <a:buNone/>
                      </a:pPr>
                      <a:r>
                        <a:rPr lang="es-MX" sz="1600" dirty="0" smtClean="0">
                          <a:effectLst/>
                          <a:latin typeface="Franklin Gothic Book" panose="020B0503020102020204" pitchFamily="34" charset="0"/>
                        </a:rPr>
                        <a:t>8.</a:t>
                      </a:r>
                      <a:r>
                        <a:rPr lang="es-MX" sz="1600" baseline="0" dirty="0" smtClean="0">
                          <a:effectLst/>
                          <a:latin typeface="Franklin Gothic Book" panose="020B0503020102020204" pitchFamily="34" charset="0"/>
                        </a:rPr>
                        <a:t> </a:t>
                      </a:r>
                      <a:r>
                        <a:rPr lang="es-MX" sz="1600" dirty="0" smtClean="0">
                          <a:effectLst/>
                          <a:latin typeface="Franklin Gothic Book" panose="020B0503020102020204" pitchFamily="34" charset="0"/>
                        </a:rPr>
                        <a:t>IJUMICH</a:t>
                      </a:r>
                      <a:endParaRPr lang="es-MX" sz="1600" dirty="0">
                        <a:effectLst/>
                        <a:latin typeface="Franklin Gothic Book" panose="020B0503020102020204" pitchFamily="34" charset="0"/>
                        <a:ea typeface="Calibri" panose="020F0502020204030204" pitchFamily="34" charset="0"/>
                        <a:cs typeface="Arial" panose="020B0604020202020204" pitchFamily="34" charset="0"/>
                      </a:endParaRPr>
                    </a:p>
                  </a:txBody>
                  <a:tcPr marL="68580" marR="68580" marT="0" marB="0">
                    <a:solidFill>
                      <a:schemeClr val="accent1">
                        <a:lumMod val="50000"/>
                      </a:schemeClr>
                    </a:solidFill>
                  </a:tcPr>
                </a:tc>
                <a:tc vMerge="1">
                  <a:txBody>
                    <a:bodyPr/>
                    <a:lstStyle/>
                    <a:p>
                      <a:endParaRPr lang="es-MX"/>
                    </a:p>
                  </a:txBody>
                  <a:tcPr/>
                </a:tc>
                <a:extLst>
                  <a:ext uri="{0D108BD9-81ED-4DB2-BD59-A6C34878D82A}">
                    <a16:rowId xmlns:a16="http://schemas.microsoft.com/office/drawing/2014/main" val="3432890115"/>
                  </a:ext>
                </a:extLst>
              </a:tr>
              <a:tr h="308547">
                <a:tc>
                  <a:txBody>
                    <a:bodyPr/>
                    <a:lstStyle/>
                    <a:p>
                      <a:pPr marL="0" lvl="0" indent="0">
                        <a:lnSpc>
                          <a:spcPct val="107000"/>
                        </a:lnSpc>
                        <a:spcAft>
                          <a:spcPts val="0"/>
                        </a:spcAft>
                        <a:buFont typeface="+mj-lt"/>
                        <a:buNone/>
                      </a:pPr>
                      <a:r>
                        <a:rPr lang="es-MX" sz="1600" dirty="0" smtClean="0">
                          <a:effectLst/>
                          <a:latin typeface="Franklin Gothic Book" panose="020B0503020102020204" pitchFamily="34" charset="0"/>
                        </a:rPr>
                        <a:t>9. MEXFAM</a:t>
                      </a:r>
                      <a:endParaRPr lang="es-MX" sz="1600" dirty="0">
                        <a:effectLst/>
                        <a:latin typeface="Franklin Gothic Book" panose="020B0503020102020204" pitchFamily="34" charset="0"/>
                        <a:ea typeface="Calibri" panose="020F0502020204030204" pitchFamily="34" charset="0"/>
                        <a:cs typeface="Arial" panose="020B0604020202020204" pitchFamily="34" charset="0"/>
                      </a:endParaRPr>
                    </a:p>
                  </a:txBody>
                  <a:tcPr marL="68580" marR="68580" marT="0" marB="0">
                    <a:solidFill>
                      <a:schemeClr val="accent1">
                        <a:lumMod val="50000"/>
                      </a:schemeClr>
                    </a:solidFill>
                  </a:tcPr>
                </a:tc>
                <a:tc vMerge="1">
                  <a:txBody>
                    <a:bodyPr/>
                    <a:lstStyle/>
                    <a:p>
                      <a:endParaRPr lang="es-MX"/>
                    </a:p>
                  </a:txBody>
                  <a:tcPr/>
                </a:tc>
                <a:extLst>
                  <a:ext uri="{0D108BD9-81ED-4DB2-BD59-A6C34878D82A}">
                    <a16:rowId xmlns:a16="http://schemas.microsoft.com/office/drawing/2014/main" val="1255562314"/>
                  </a:ext>
                </a:extLst>
              </a:tr>
              <a:tr h="308547">
                <a:tc>
                  <a:txBody>
                    <a:bodyPr/>
                    <a:lstStyle/>
                    <a:p>
                      <a:pPr marL="0" lvl="0" indent="0">
                        <a:lnSpc>
                          <a:spcPct val="107000"/>
                        </a:lnSpc>
                        <a:spcAft>
                          <a:spcPts val="0"/>
                        </a:spcAft>
                        <a:buFont typeface="+mj-lt"/>
                        <a:buNone/>
                      </a:pPr>
                      <a:r>
                        <a:rPr lang="es-MX" sz="1600" dirty="0" smtClean="0">
                          <a:effectLst/>
                          <a:latin typeface="Franklin Gothic Book" panose="020B0503020102020204" pitchFamily="34" charset="0"/>
                        </a:rPr>
                        <a:t>10. REDEFINE</a:t>
                      </a:r>
                      <a:endParaRPr lang="es-MX" sz="1600" dirty="0">
                        <a:effectLst/>
                        <a:latin typeface="Franklin Gothic Book" panose="020B0503020102020204" pitchFamily="34" charset="0"/>
                        <a:ea typeface="Calibri" panose="020F0502020204030204" pitchFamily="34" charset="0"/>
                        <a:cs typeface="Arial" panose="020B0604020202020204" pitchFamily="34" charset="0"/>
                      </a:endParaRPr>
                    </a:p>
                  </a:txBody>
                  <a:tcPr marL="68580" marR="68580" marT="0" marB="0">
                    <a:solidFill>
                      <a:schemeClr val="accent1">
                        <a:lumMod val="50000"/>
                      </a:schemeClr>
                    </a:solidFill>
                  </a:tcPr>
                </a:tc>
                <a:tc vMerge="1">
                  <a:txBody>
                    <a:bodyPr/>
                    <a:lstStyle/>
                    <a:p>
                      <a:endParaRPr lang="es-MX"/>
                    </a:p>
                  </a:txBody>
                  <a:tcPr/>
                </a:tc>
                <a:extLst>
                  <a:ext uri="{0D108BD9-81ED-4DB2-BD59-A6C34878D82A}">
                    <a16:rowId xmlns:a16="http://schemas.microsoft.com/office/drawing/2014/main" val="2371854711"/>
                  </a:ext>
                </a:extLst>
              </a:tr>
              <a:tr h="875423">
                <a:tc>
                  <a:txBody>
                    <a:bodyPr/>
                    <a:lstStyle/>
                    <a:p>
                      <a:pPr marL="0" lvl="0" indent="0">
                        <a:lnSpc>
                          <a:spcPct val="107000"/>
                        </a:lnSpc>
                        <a:spcAft>
                          <a:spcPts val="0"/>
                        </a:spcAft>
                        <a:buFont typeface="+mj-lt"/>
                        <a:buNone/>
                      </a:pPr>
                      <a:r>
                        <a:rPr lang="es-MX" sz="1600" dirty="0" smtClean="0">
                          <a:effectLst/>
                          <a:latin typeface="Franklin Gothic Book" panose="020B0503020102020204" pitchFamily="34" charset="0"/>
                        </a:rPr>
                        <a:t>11.</a:t>
                      </a:r>
                      <a:r>
                        <a:rPr lang="es-MX" sz="1600" baseline="0" dirty="0" smtClean="0">
                          <a:effectLst/>
                          <a:latin typeface="Franklin Gothic Book" panose="020B0503020102020204" pitchFamily="34" charset="0"/>
                        </a:rPr>
                        <a:t> </a:t>
                      </a:r>
                      <a:r>
                        <a:rPr lang="es-MX" sz="1600" dirty="0" smtClean="0">
                          <a:effectLst/>
                          <a:latin typeface="Franklin Gothic Book" panose="020B0503020102020204" pitchFamily="34" charset="0"/>
                        </a:rPr>
                        <a:t>ASOCIACIÓN </a:t>
                      </a:r>
                      <a:r>
                        <a:rPr lang="es-MX" sz="1600" dirty="0">
                          <a:effectLst/>
                          <a:latin typeface="Franklin Gothic Book" panose="020B0503020102020204" pitchFamily="34" charset="0"/>
                        </a:rPr>
                        <a:t>DE PSICOTERAPIAS ESPECIALIZADAS</a:t>
                      </a:r>
                      <a:endParaRPr lang="es-MX" sz="1600" dirty="0">
                        <a:effectLst/>
                        <a:latin typeface="Franklin Gothic Book" panose="020B0503020102020204" pitchFamily="34" charset="0"/>
                        <a:ea typeface="Calibri" panose="020F0502020204030204" pitchFamily="34" charset="0"/>
                        <a:cs typeface="Arial" panose="020B0604020202020204" pitchFamily="34" charset="0"/>
                      </a:endParaRPr>
                    </a:p>
                  </a:txBody>
                  <a:tcPr marL="68580" marR="68580" marT="0" marB="0">
                    <a:solidFill>
                      <a:schemeClr val="accent1">
                        <a:lumMod val="50000"/>
                      </a:schemeClr>
                    </a:solidFill>
                  </a:tcPr>
                </a:tc>
                <a:tc vMerge="1">
                  <a:txBody>
                    <a:bodyPr/>
                    <a:lstStyle/>
                    <a:p>
                      <a:endParaRPr lang="es-MX"/>
                    </a:p>
                  </a:txBody>
                  <a:tcPr/>
                </a:tc>
                <a:extLst>
                  <a:ext uri="{0D108BD9-81ED-4DB2-BD59-A6C34878D82A}">
                    <a16:rowId xmlns:a16="http://schemas.microsoft.com/office/drawing/2014/main" val="3134889011"/>
                  </a:ext>
                </a:extLst>
              </a:tr>
              <a:tr h="308547">
                <a:tc>
                  <a:txBody>
                    <a:bodyPr/>
                    <a:lstStyle/>
                    <a:p>
                      <a:pPr marL="0" lvl="0" indent="0">
                        <a:lnSpc>
                          <a:spcPct val="107000"/>
                        </a:lnSpc>
                        <a:spcAft>
                          <a:spcPts val="0"/>
                        </a:spcAft>
                        <a:buFont typeface="+mj-lt"/>
                        <a:buNone/>
                      </a:pPr>
                      <a:r>
                        <a:rPr lang="es-MX" sz="1600" dirty="0" smtClean="0">
                          <a:effectLst/>
                          <a:latin typeface="Franklin Gothic Book" panose="020B0503020102020204" pitchFamily="34" charset="0"/>
                        </a:rPr>
                        <a:t>12.  IMSS </a:t>
                      </a:r>
                      <a:r>
                        <a:rPr lang="es-MX" sz="1600" dirty="0">
                          <a:effectLst/>
                          <a:latin typeface="Franklin Gothic Book" panose="020B0503020102020204" pitchFamily="34" charset="0"/>
                        </a:rPr>
                        <a:t>BIENESTAR </a:t>
                      </a:r>
                      <a:endParaRPr lang="es-MX" sz="1600" dirty="0">
                        <a:effectLst/>
                        <a:latin typeface="Franklin Gothic Book" panose="020B0503020102020204" pitchFamily="34" charset="0"/>
                        <a:ea typeface="Calibri" panose="020F0502020204030204" pitchFamily="34" charset="0"/>
                        <a:cs typeface="Arial" panose="020B0604020202020204" pitchFamily="34" charset="0"/>
                      </a:endParaRPr>
                    </a:p>
                  </a:txBody>
                  <a:tcPr marL="68580" marR="68580" marT="0" marB="0">
                    <a:solidFill>
                      <a:schemeClr val="accent1">
                        <a:lumMod val="50000"/>
                      </a:schemeClr>
                    </a:solidFill>
                  </a:tcPr>
                </a:tc>
                <a:tc vMerge="1">
                  <a:txBody>
                    <a:bodyPr/>
                    <a:lstStyle/>
                    <a:p>
                      <a:endParaRPr lang="es-MX"/>
                    </a:p>
                  </a:txBody>
                  <a:tcPr/>
                </a:tc>
                <a:extLst>
                  <a:ext uri="{0D108BD9-81ED-4DB2-BD59-A6C34878D82A}">
                    <a16:rowId xmlns:a16="http://schemas.microsoft.com/office/drawing/2014/main" val="983211902"/>
                  </a:ext>
                </a:extLst>
              </a:tr>
            </a:tbl>
          </a:graphicData>
        </a:graphic>
      </p:graphicFrame>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6532" y="0"/>
            <a:ext cx="2628882" cy="1401470"/>
          </a:xfrm>
          <a:prstGeom prst="rect">
            <a:avLst/>
          </a:prstGeom>
        </p:spPr>
      </p:pic>
    </p:spTree>
    <p:extLst>
      <p:ext uri="{BB962C8B-B14F-4D97-AF65-F5344CB8AC3E}">
        <p14:creationId xmlns:p14="http://schemas.microsoft.com/office/powerpoint/2010/main" val="1422627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latin typeface="Franklin Gothic Demi" panose="020B0703020102020204" pitchFamily="34" charset="0"/>
              </a:rPr>
              <a:t>Subgrupos de trabajo.</a:t>
            </a:r>
            <a:endParaRPr lang="es-MX" dirty="0">
              <a:latin typeface="Franklin Gothic Demi" panose="020B07030201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177331520"/>
              </p:ext>
            </p:extLst>
          </p:nvPr>
        </p:nvGraphicFramePr>
        <p:xfrm>
          <a:off x="771526" y="1469570"/>
          <a:ext cx="10310331" cy="4890521"/>
        </p:xfrm>
        <a:graphic>
          <a:graphicData uri="http://schemas.openxmlformats.org/drawingml/2006/table">
            <a:tbl>
              <a:tblPr firstRow="1" firstCol="1" bandRow="1">
                <a:tableStyleId>{5C22544A-7EE6-4342-B048-85BDC9FD1C3A}</a:tableStyleId>
              </a:tblPr>
              <a:tblGrid>
                <a:gridCol w="3545387">
                  <a:extLst>
                    <a:ext uri="{9D8B030D-6E8A-4147-A177-3AD203B41FA5}">
                      <a16:colId xmlns:a16="http://schemas.microsoft.com/office/drawing/2014/main" val="3125500498"/>
                    </a:ext>
                  </a:extLst>
                </a:gridCol>
                <a:gridCol w="6764944">
                  <a:extLst>
                    <a:ext uri="{9D8B030D-6E8A-4147-A177-3AD203B41FA5}">
                      <a16:colId xmlns:a16="http://schemas.microsoft.com/office/drawing/2014/main" val="1609039563"/>
                    </a:ext>
                  </a:extLst>
                </a:gridCol>
              </a:tblGrid>
              <a:tr h="296622">
                <a:tc gridSpan="2">
                  <a:txBody>
                    <a:bodyPr/>
                    <a:lstStyle/>
                    <a:p>
                      <a:pPr algn="ctr">
                        <a:lnSpc>
                          <a:spcPct val="107000"/>
                        </a:lnSpc>
                        <a:spcAft>
                          <a:spcPts val="0"/>
                        </a:spcAft>
                      </a:pPr>
                      <a:r>
                        <a:rPr lang="es-MX" sz="2000" dirty="0" smtClean="0">
                          <a:effectLst/>
                          <a:latin typeface="Franklin Gothic Book" panose="020B0503020102020204" pitchFamily="34" charset="0"/>
                        </a:rPr>
                        <a:t>SUBGRUPO </a:t>
                      </a:r>
                      <a:r>
                        <a:rPr lang="es-MX" sz="2000" dirty="0">
                          <a:effectLst/>
                          <a:latin typeface="Franklin Gothic Book" panose="020B0503020102020204" pitchFamily="34" charset="0"/>
                        </a:rPr>
                        <a:t>DE EDUCACIÓN.</a:t>
                      </a:r>
                      <a:endParaRPr lang="es-MX" sz="20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hMerge="1">
                  <a:txBody>
                    <a:bodyPr/>
                    <a:lstStyle/>
                    <a:p>
                      <a:endParaRPr lang="es-MX"/>
                    </a:p>
                  </a:txBody>
                  <a:tcPr/>
                </a:tc>
                <a:extLst>
                  <a:ext uri="{0D108BD9-81ED-4DB2-BD59-A6C34878D82A}">
                    <a16:rowId xmlns:a16="http://schemas.microsoft.com/office/drawing/2014/main" val="2629501055"/>
                  </a:ext>
                </a:extLst>
              </a:tr>
              <a:tr h="474618">
                <a:tc>
                  <a:txBody>
                    <a:bodyPr/>
                    <a:lstStyle/>
                    <a:p>
                      <a:pPr marL="0" lvl="0" indent="0">
                        <a:lnSpc>
                          <a:spcPct val="107000"/>
                        </a:lnSpc>
                        <a:spcAft>
                          <a:spcPts val="0"/>
                        </a:spcAft>
                        <a:buFont typeface="+mj-lt"/>
                        <a:buNone/>
                      </a:pPr>
                      <a:r>
                        <a:rPr lang="es-MX" sz="1600" dirty="0" smtClean="0">
                          <a:effectLst/>
                          <a:latin typeface="Franklin Gothic Book" panose="020B0503020102020204" pitchFamily="34" charset="0"/>
                        </a:rPr>
                        <a:t>13. SEE</a:t>
                      </a:r>
                    </a:p>
                    <a:p>
                      <a:pPr marL="0" lvl="0" indent="0">
                        <a:lnSpc>
                          <a:spcPct val="107000"/>
                        </a:lnSpc>
                        <a:spcAft>
                          <a:spcPts val="0"/>
                        </a:spcAft>
                        <a:buFont typeface="+mj-lt"/>
                        <a:buNone/>
                      </a:pPr>
                      <a:endParaRPr lang="es-MX"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rowSpan="9">
                  <a:txBody>
                    <a:bodyPr/>
                    <a:lstStyle/>
                    <a:p>
                      <a:pPr algn="ctr">
                        <a:lnSpc>
                          <a:spcPct val="107000"/>
                        </a:lnSpc>
                        <a:spcAft>
                          <a:spcPts val="0"/>
                        </a:spcAft>
                      </a:pPr>
                      <a:r>
                        <a:rPr lang="es-MX" sz="1400" dirty="0">
                          <a:effectLst/>
                          <a:latin typeface="Franklin Gothic Book" panose="020B0503020102020204" pitchFamily="34" charset="0"/>
                        </a:rPr>
                        <a:t> </a:t>
                      </a:r>
                    </a:p>
                    <a:p>
                      <a:pPr algn="ctr">
                        <a:lnSpc>
                          <a:spcPct val="107000"/>
                        </a:lnSpc>
                        <a:spcAft>
                          <a:spcPts val="0"/>
                        </a:spcAft>
                      </a:pPr>
                      <a:r>
                        <a:rPr lang="es-MX" sz="2000" dirty="0">
                          <a:solidFill>
                            <a:schemeClr val="bg1"/>
                          </a:solidFill>
                          <a:effectLst/>
                          <a:latin typeface="Franklin Gothic Book" panose="020B0503020102020204" pitchFamily="34" charset="0"/>
                        </a:rPr>
                        <a:t> </a:t>
                      </a:r>
                    </a:p>
                    <a:p>
                      <a:pPr algn="ctr">
                        <a:lnSpc>
                          <a:spcPct val="107000"/>
                        </a:lnSpc>
                        <a:spcAft>
                          <a:spcPts val="0"/>
                        </a:spcAft>
                      </a:pPr>
                      <a:r>
                        <a:rPr lang="es-MX" sz="2000" dirty="0">
                          <a:solidFill>
                            <a:schemeClr val="bg1"/>
                          </a:solidFill>
                          <a:effectLst/>
                          <a:latin typeface="Franklin Gothic Book" panose="020B0503020102020204" pitchFamily="34" charset="0"/>
                        </a:rPr>
                        <a:t> </a:t>
                      </a:r>
                    </a:p>
                    <a:p>
                      <a:pPr algn="just">
                        <a:lnSpc>
                          <a:spcPct val="107000"/>
                        </a:lnSpc>
                        <a:spcAft>
                          <a:spcPts val="0"/>
                        </a:spcAft>
                      </a:pPr>
                      <a:r>
                        <a:rPr lang="es-MX" sz="2000" dirty="0" smtClean="0">
                          <a:solidFill>
                            <a:schemeClr val="bg1"/>
                          </a:solidFill>
                          <a:effectLst/>
                          <a:latin typeface="Franklin Gothic Book" panose="020B0503020102020204" pitchFamily="34" charset="0"/>
                        </a:rPr>
                        <a:t>Equipar</a:t>
                      </a:r>
                      <a:r>
                        <a:rPr lang="es-MX" sz="2000" baseline="0" dirty="0" smtClean="0">
                          <a:solidFill>
                            <a:schemeClr val="bg1"/>
                          </a:solidFill>
                          <a:effectLst/>
                          <a:latin typeface="Franklin Gothic Book" panose="020B0503020102020204" pitchFamily="34" charset="0"/>
                        </a:rPr>
                        <a:t>  a los niños, niñas y adolescentes con información, habilidades y apoyo necesario para tomar decisiones saludables responsables, en relación con sus sexualidad, su capacidad reproductiva, contribuyendo así a la prevención del embarazo en la adolescencia.</a:t>
                      </a:r>
                      <a:endParaRPr lang="es-MX" sz="2000" dirty="0">
                        <a:solidFill>
                          <a:schemeClr val="bg1"/>
                        </a:solidFill>
                        <a:effectLst/>
                        <a:latin typeface="Franklin Gothic Book" panose="020B0503020102020204" pitchFamily="34" charset="0"/>
                      </a:endParaRPr>
                    </a:p>
                  </a:txBody>
                  <a:tcPr marL="68580" marR="68580" marT="0" marB="0">
                    <a:solidFill>
                      <a:schemeClr val="accent1">
                        <a:lumMod val="50000"/>
                      </a:schemeClr>
                    </a:solidFill>
                  </a:tcPr>
                </a:tc>
                <a:extLst>
                  <a:ext uri="{0D108BD9-81ED-4DB2-BD59-A6C34878D82A}">
                    <a16:rowId xmlns:a16="http://schemas.microsoft.com/office/drawing/2014/main" val="3157232949"/>
                  </a:ext>
                </a:extLst>
              </a:tr>
              <a:tr h="474618">
                <a:tc>
                  <a:txBody>
                    <a:bodyPr/>
                    <a:lstStyle/>
                    <a:p>
                      <a:pPr marL="0" lvl="0" indent="0">
                        <a:lnSpc>
                          <a:spcPct val="107000"/>
                        </a:lnSpc>
                        <a:spcAft>
                          <a:spcPts val="0"/>
                        </a:spcAft>
                        <a:buFont typeface="+mj-lt"/>
                        <a:buNone/>
                      </a:pPr>
                      <a:r>
                        <a:rPr lang="es-MX" sz="1600" dirty="0" smtClean="0">
                          <a:effectLst/>
                          <a:latin typeface="Franklin Gothic Book" panose="020B0503020102020204" pitchFamily="34" charset="0"/>
                        </a:rPr>
                        <a:t>14 . U.M.S.N. H</a:t>
                      </a:r>
                      <a:r>
                        <a:rPr lang="es-MX" sz="1600" dirty="0">
                          <a:effectLst/>
                          <a:latin typeface="Franklin Gothic Book" panose="020B0503020102020204" pitchFamily="34" charset="0"/>
                        </a:rPr>
                        <a:t>.</a:t>
                      </a:r>
                      <a:endParaRPr lang="es-MX"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vMerge="1">
                  <a:txBody>
                    <a:bodyPr/>
                    <a:lstStyle/>
                    <a:p>
                      <a:endParaRPr lang="es-MX"/>
                    </a:p>
                  </a:txBody>
                  <a:tcPr/>
                </a:tc>
                <a:extLst>
                  <a:ext uri="{0D108BD9-81ED-4DB2-BD59-A6C34878D82A}">
                    <a16:rowId xmlns:a16="http://schemas.microsoft.com/office/drawing/2014/main" val="748115415"/>
                  </a:ext>
                </a:extLst>
              </a:tr>
              <a:tr h="474618">
                <a:tc>
                  <a:txBody>
                    <a:bodyPr/>
                    <a:lstStyle/>
                    <a:p>
                      <a:pPr marL="0" lvl="0" indent="0">
                        <a:lnSpc>
                          <a:spcPct val="107000"/>
                        </a:lnSpc>
                        <a:spcAft>
                          <a:spcPts val="0"/>
                        </a:spcAft>
                        <a:buFont typeface="+mj-lt"/>
                        <a:buNone/>
                      </a:pPr>
                      <a:r>
                        <a:rPr lang="es-MX" sz="1600" dirty="0" smtClean="0">
                          <a:effectLst/>
                          <a:latin typeface="Franklin Gothic Book" panose="020B0503020102020204" pitchFamily="34" charset="0"/>
                        </a:rPr>
                        <a:t>15. </a:t>
                      </a:r>
                      <a:r>
                        <a:rPr lang="es-MX" sz="1600" dirty="0" err="1" smtClean="0">
                          <a:effectLst/>
                          <a:latin typeface="Franklin Gothic Book" panose="020B0503020102020204" pitchFamily="34" charset="0"/>
                        </a:rPr>
                        <a:t>CECyTEM</a:t>
                      </a:r>
                      <a:endParaRPr lang="es-MX"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vMerge="1">
                  <a:txBody>
                    <a:bodyPr/>
                    <a:lstStyle/>
                    <a:p>
                      <a:endParaRPr lang="es-MX"/>
                    </a:p>
                  </a:txBody>
                  <a:tcPr/>
                </a:tc>
                <a:extLst>
                  <a:ext uri="{0D108BD9-81ED-4DB2-BD59-A6C34878D82A}">
                    <a16:rowId xmlns:a16="http://schemas.microsoft.com/office/drawing/2014/main" val="2352295993"/>
                  </a:ext>
                </a:extLst>
              </a:tr>
              <a:tr h="474618">
                <a:tc>
                  <a:txBody>
                    <a:bodyPr/>
                    <a:lstStyle/>
                    <a:p>
                      <a:pPr marL="0" lvl="0" indent="0">
                        <a:lnSpc>
                          <a:spcPct val="107000"/>
                        </a:lnSpc>
                        <a:spcAft>
                          <a:spcPts val="0"/>
                        </a:spcAft>
                        <a:buFont typeface="+mj-lt"/>
                        <a:buNone/>
                      </a:pPr>
                      <a:r>
                        <a:rPr lang="es-MX" sz="1600" dirty="0" smtClean="0">
                          <a:effectLst/>
                          <a:latin typeface="Franklin Gothic Book" panose="020B0503020102020204" pitchFamily="34" charset="0"/>
                        </a:rPr>
                        <a:t>16.</a:t>
                      </a:r>
                      <a:r>
                        <a:rPr lang="es-MX" sz="1600" baseline="0" dirty="0" smtClean="0">
                          <a:effectLst/>
                          <a:latin typeface="Franklin Gothic Book" panose="020B0503020102020204" pitchFamily="34" charset="0"/>
                        </a:rPr>
                        <a:t> </a:t>
                      </a:r>
                      <a:r>
                        <a:rPr lang="es-MX" sz="1600" dirty="0" smtClean="0">
                          <a:effectLst/>
                          <a:latin typeface="Franklin Gothic Book" panose="020B0503020102020204" pitchFamily="34" charset="0"/>
                        </a:rPr>
                        <a:t> TEBAM</a:t>
                      </a:r>
                      <a:endParaRPr lang="es-MX"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vMerge="1">
                  <a:txBody>
                    <a:bodyPr/>
                    <a:lstStyle/>
                    <a:p>
                      <a:endParaRPr lang="es-MX"/>
                    </a:p>
                  </a:txBody>
                  <a:tcPr/>
                </a:tc>
                <a:extLst>
                  <a:ext uri="{0D108BD9-81ED-4DB2-BD59-A6C34878D82A}">
                    <a16:rowId xmlns:a16="http://schemas.microsoft.com/office/drawing/2014/main" val="3154070542"/>
                  </a:ext>
                </a:extLst>
              </a:tr>
              <a:tr h="474618">
                <a:tc>
                  <a:txBody>
                    <a:bodyPr/>
                    <a:lstStyle/>
                    <a:p>
                      <a:pPr marL="0" lvl="0" indent="0">
                        <a:lnSpc>
                          <a:spcPct val="107000"/>
                        </a:lnSpc>
                        <a:spcAft>
                          <a:spcPts val="0"/>
                        </a:spcAft>
                        <a:buFont typeface="+mj-lt"/>
                        <a:buNone/>
                      </a:pPr>
                      <a:r>
                        <a:rPr lang="es-MX" sz="1600" dirty="0" smtClean="0">
                          <a:effectLst/>
                          <a:latin typeface="Franklin Gothic Book" panose="020B0503020102020204" pitchFamily="34" charset="0"/>
                        </a:rPr>
                        <a:t>17.</a:t>
                      </a:r>
                      <a:r>
                        <a:rPr lang="es-MX" sz="1600" baseline="0" dirty="0" smtClean="0">
                          <a:effectLst/>
                          <a:latin typeface="Franklin Gothic Book" panose="020B0503020102020204" pitchFamily="34" charset="0"/>
                        </a:rPr>
                        <a:t> </a:t>
                      </a:r>
                      <a:r>
                        <a:rPr lang="es-MX" sz="1600" dirty="0" smtClean="0">
                          <a:effectLst/>
                          <a:latin typeface="Franklin Gothic Book" panose="020B0503020102020204" pitchFamily="34" charset="0"/>
                        </a:rPr>
                        <a:t>CONALEP</a:t>
                      </a:r>
                      <a:endParaRPr lang="es-MX"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vMerge="1">
                  <a:txBody>
                    <a:bodyPr/>
                    <a:lstStyle/>
                    <a:p>
                      <a:endParaRPr lang="es-MX"/>
                    </a:p>
                  </a:txBody>
                  <a:tcPr/>
                </a:tc>
                <a:extLst>
                  <a:ext uri="{0D108BD9-81ED-4DB2-BD59-A6C34878D82A}">
                    <a16:rowId xmlns:a16="http://schemas.microsoft.com/office/drawing/2014/main" val="3857796477"/>
                  </a:ext>
                </a:extLst>
              </a:tr>
              <a:tr h="474618">
                <a:tc>
                  <a:txBody>
                    <a:bodyPr/>
                    <a:lstStyle/>
                    <a:p>
                      <a:pPr marL="0" lvl="0" indent="0">
                        <a:lnSpc>
                          <a:spcPct val="107000"/>
                        </a:lnSpc>
                        <a:spcAft>
                          <a:spcPts val="0"/>
                        </a:spcAft>
                        <a:buFont typeface="+mj-lt"/>
                        <a:buNone/>
                      </a:pPr>
                      <a:r>
                        <a:rPr lang="es-MX" sz="1600" dirty="0" smtClean="0">
                          <a:effectLst/>
                          <a:latin typeface="Franklin Gothic Book" panose="020B0503020102020204" pitchFamily="34" charset="0"/>
                        </a:rPr>
                        <a:t>18.</a:t>
                      </a:r>
                      <a:r>
                        <a:rPr lang="es-MX" sz="1600" baseline="0" dirty="0" smtClean="0">
                          <a:effectLst/>
                          <a:latin typeface="Franklin Gothic Book" panose="020B0503020102020204" pitchFamily="34" charset="0"/>
                        </a:rPr>
                        <a:t> </a:t>
                      </a:r>
                      <a:r>
                        <a:rPr lang="es-MX" sz="1600" dirty="0" smtClean="0">
                          <a:effectLst/>
                          <a:latin typeface="Franklin Gothic Book" panose="020B0503020102020204" pitchFamily="34" charset="0"/>
                        </a:rPr>
                        <a:t> COBAEM</a:t>
                      </a:r>
                      <a:endParaRPr lang="es-MX"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vMerge="1">
                  <a:txBody>
                    <a:bodyPr/>
                    <a:lstStyle/>
                    <a:p>
                      <a:endParaRPr lang="es-MX"/>
                    </a:p>
                  </a:txBody>
                  <a:tcPr/>
                </a:tc>
                <a:extLst>
                  <a:ext uri="{0D108BD9-81ED-4DB2-BD59-A6C34878D82A}">
                    <a16:rowId xmlns:a16="http://schemas.microsoft.com/office/drawing/2014/main" val="3948009147"/>
                  </a:ext>
                </a:extLst>
              </a:tr>
              <a:tr h="474618">
                <a:tc>
                  <a:txBody>
                    <a:bodyPr/>
                    <a:lstStyle/>
                    <a:p>
                      <a:pPr marL="0" lvl="0" indent="0">
                        <a:lnSpc>
                          <a:spcPct val="107000"/>
                        </a:lnSpc>
                        <a:spcAft>
                          <a:spcPts val="0"/>
                        </a:spcAft>
                        <a:buFont typeface="+mj-lt"/>
                        <a:buNone/>
                      </a:pPr>
                      <a:r>
                        <a:rPr lang="es-MX" sz="1600" dirty="0" smtClean="0">
                          <a:effectLst/>
                          <a:latin typeface="Franklin Gothic Book" panose="020B0503020102020204" pitchFamily="34" charset="0"/>
                        </a:rPr>
                        <a:t>19.</a:t>
                      </a:r>
                      <a:r>
                        <a:rPr lang="es-MX" sz="1600" baseline="0" dirty="0" smtClean="0">
                          <a:effectLst/>
                          <a:latin typeface="Franklin Gothic Book" panose="020B0503020102020204" pitchFamily="34" charset="0"/>
                        </a:rPr>
                        <a:t> </a:t>
                      </a:r>
                      <a:r>
                        <a:rPr lang="es-MX" sz="1600" dirty="0" smtClean="0">
                          <a:effectLst/>
                          <a:latin typeface="Franklin Gothic Book" panose="020B0503020102020204" pitchFamily="34" charset="0"/>
                        </a:rPr>
                        <a:t> </a:t>
                      </a:r>
                      <a:r>
                        <a:rPr lang="es-MX" sz="1600" dirty="0" err="1" smtClean="0">
                          <a:effectLst/>
                          <a:latin typeface="Franklin Gothic Book" panose="020B0503020102020204" pitchFamily="34" charset="0"/>
                        </a:rPr>
                        <a:t>DGETAyCM</a:t>
                      </a:r>
                      <a:endParaRPr lang="es-MX"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vMerge="1">
                  <a:txBody>
                    <a:bodyPr/>
                    <a:lstStyle/>
                    <a:p>
                      <a:endParaRPr lang="es-MX"/>
                    </a:p>
                  </a:txBody>
                  <a:tcPr/>
                </a:tc>
                <a:extLst>
                  <a:ext uri="{0D108BD9-81ED-4DB2-BD59-A6C34878D82A}">
                    <a16:rowId xmlns:a16="http://schemas.microsoft.com/office/drawing/2014/main" val="1246091518"/>
                  </a:ext>
                </a:extLst>
              </a:tr>
              <a:tr h="474618">
                <a:tc>
                  <a:txBody>
                    <a:bodyPr/>
                    <a:lstStyle/>
                    <a:p>
                      <a:pPr marL="0" lvl="0" indent="0">
                        <a:lnSpc>
                          <a:spcPct val="107000"/>
                        </a:lnSpc>
                        <a:spcAft>
                          <a:spcPts val="0"/>
                        </a:spcAft>
                        <a:buFont typeface="+mj-lt"/>
                        <a:buNone/>
                      </a:pPr>
                      <a:r>
                        <a:rPr lang="es-MX" sz="1600" dirty="0" smtClean="0">
                          <a:effectLst/>
                          <a:latin typeface="Franklin Gothic Book" panose="020B0503020102020204" pitchFamily="34" charset="0"/>
                        </a:rPr>
                        <a:t>20.</a:t>
                      </a:r>
                      <a:r>
                        <a:rPr lang="es-MX" sz="1600" baseline="0" dirty="0" smtClean="0">
                          <a:effectLst/>
                          <a:latin typeface="Franklin Gothic Book" panose="020B0503020102020204" pitchFamily="34" charset="0"/>
                        </a:rPr>
                        <a:t> </a:t>
                      </a:r>
                      <a:r>
                        <a:rPr lang="es-MX" sz="1600" dirty="0" smtClean="0">
                          <a:effectLst/>
                          <a:latin typeface="Franklin Gothic Book" panose="020B0503020102020204" pitchFamily="34" charset="0"/>
                        </a:rPr>
                        <a:t> IEMSYSEM</a:t>
                      </a:r>
                      <a:endParaRPr lang="es-MX"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vMerge="1">
                  <a:txBody>
                    <a:bodyPr/>
                    <a:lstStyle/>
                    <a:p>
                      <a:endParaRPr lang="es-MX"/>
                    </a:p>
                  </a:txBody>
                  <a:tcPr/>
                </a:tc>
                <a:extLst>
                  <a:ext uri="{0D108BD9-81ED-4DB2-BD59-A6C34878D82A}">
                    <a16:rowId xmlns:a16="http://schemas.microsoft.com/office/drawing/2014/main" val="2385907911"/>
                  </a:ext>
                </a:extLst>
              </a:tr>
              <a:tr h="720216">
                <a:tc>
                  <a:txBody>
                    <a:bodyPr/>
                    <a:lstStyle/>
                    <a:p>
                      <a:pPr marL="0" lvl="0" indent="0">
                        <a:lnSpc>
                          <a:spcPct val="107000"/>
                        </a:lnSpc>
                        <a:spcAft>
                          <a:spcPts val="0"/>
                        </a:spcAft>
                        <a:buFont typeface="+mj-lt"/>
                        <a:buNone/>
                      </a:pPr>
                      <a:r>
                        <a:rPr lang="es-MX" sz="1600" dirty="0" smtClean="0">
                          <a:effectLst/>
                          <a:latin typeface="Franklin Gothic Book" panose="020B0503020102020204" pitchFamily="34" charset="0"/>
                        </a:rPr>
                        <a:t>21</a:t>
                      </a:r>
                      <a:r>
                        <a:rPr lang="es-MX" sz="1600" baseline="0" dirty="0" smtClean="0">
                          <a:effectLst/>
                          <a:latin typeface="Franklin Gothic Book" panose="020B0503020102020204" pitchFamily="34" charset="0"/>
                        </a:rPr>
                        <a:t>. </a:t>
                      </a:r>
                      <a:r>
                        <a:rPr lang="es-MX" sz="1600" dirty="0" smtClean="0">
                          <a:effectLst/>
                          <a:latin typeface="Franklin Gothic Book" panose="020B0503020102020204" pitchFamily="34" charset="0"/>
                        </a:rPr>
                        <a:t>DEGETI</a:t>
                      </a:r>
                      <a:endParaRPr lang="es-MX"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vMerge="1">
                  <a:txBody>
                    <a:bodyPr/>
                    <a:lstStyle/>
                    <a:p>
                      <a:endParaRPr lang="es-MX"/>
                    </a:p>
                  </a:txBody>
                  <a:tcPr/>
                </a:tc>
                <a:extLst>
                  <a:ext uri="{0D108BD9-81ED-4DB2-BD59-A6C34878D82A}">
                    <a16:rowId xmlns:a16="http://schemas.microsoft.com/office/drawing/2014/main" val="3447638598"/>
                  </a:ext>
                </a:extLst>
              </a:tr>
            </a:tbl>
          </a:graphicData>
        </a:graphic>
      </p:graphicFrame>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7527" y="0"/>
            <a:ext cx="2756624" cy="1469570"/>
          </a:xfrm>
          <a:prstGeom prst="rect">
            <a:avLst/>
          </a:prstGeom>
        </p:spPr>
      </p:pic>
    </p:spTree>
    <p:extLst>
      <p:ext uri="{BB962C8B-B14F-4D97-AF65-F5344CB8AC3E}">
        <p14:creationId xmlns:p14="http://schemas.microsoft.com/office/powerpoint/2010/main" val="2717535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5379" y="-296611"/>
            <a:ext cx="10515600" cy="1325563"/>
          </a:xfrm>
        </p:spPr>
        <p:txBody>
          <a:bodyPr/>
          <a:lstStyle/>
          <a:p>
            <a:r>
              <a:rPr lang="es-MX" dirty="0" smtClean="0">
                <a:latin typeface="Franklin Gothic Demi" panose="020B0703020102020204" pitchFamily="34" charset="0"/>
              </a:rPr>
              <a:t>Subgrupos de trabajo.</a:t>
            </a:r>
            <a:endParaRPr lang="es-MX" dirty="0">
              <a:latin typeface="Franklin Gothic Demi" panose="020B07030201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677997884"/>
              </p:ext>
            </p:extLst>
          </p:nvPr>
        </p:nvGraphicFramePr>
        <p:xfrm>
          <a:off x="950495" y="772849"/>
          <a:ext cx="10407316" cy="5555765"/>
        </p:xfrm>
        <a:graphic>
          <a:graphicData uri="http://schemas.openxmlformats.org/drawingml/2006/table">
            <a:tbl>
              <a:tblPr firstRow="1" firstCol="1" bandRow="1">
                <a:tableStyleId>{5C22544A-7EE6-4342-B048-85BDC9FD1C3A}</a:tableStyleId>
              </a:tblPr>
              <a:tblGrid>
                <a:gridCol w="3367262">
                  <a:extLst>
                    <a:ext uri="{9D8B030D-6E8A-4147-A177-3AD203B41FA5}">
                      <a16:colId xmlns:a16="http://schemas.microsoft.com/office/drawing/2014/main" val="242297495"/>
                    </a:ext>
                  </a:extLst>
                </a:gridCol>
                <a:gridCol w="7040054">
                  <a:extLst>
                    <a:ext uri="{9D8B030D-6E8A-4147-A177-3AD203B41FA5}">
                      <a16:colId xmlns:a16="http://schemas.microsoft.com/office/drawing/2014/main" val="921419804"/>
                    </a:ext>
                  </a:extLst>
                </a:gridCol>
              </a:tblGrid>
              <a:tr h="399025">
                <a:tc gridSpan="2">
                  <a:txBody>
                    <a:bodyPr/>
                    <a:lstStyle/>
                    <a:p>
                      <a:pPr algn="ctr">
                        <a:lnSpc>
                          <a:spcPct val="107000"/>
                        </a:lnSpc>
                        <a:spcAft>
                          <a:spcPts val="0"/>
                        </a:spcAft>
                      </a:pPr>
                      <a:r>
                        <a:rPr lang="es-MX" sz="2000" dirty="0" smtClean="0">
                          <a:effectLst/>
                          <a:latin typeface="Franklin Gothic Book" panose="020B0503020102020204" pitchFamily="34" charset="0"/>
                        </a:rPr>
                        <a:t>SUBGRUPO </a:t>
                      </a:r>
                      <a:r>
                        <a:rPr lang="es-MX" sz="2000" dirty="0">
                          <a:effectLst/>
                          <a:latin typeface="Franklin Gothic Book" panose="020B0503020102020204" pitchFamily="34" charset="0"/>
                        </a:rPr>
                        <a:t>DE SEGURIDAD.</a:t>
                      </a:r>
                      <a:endParaRPr lang="es-MX" sz="20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solidFill>
                      <a:srgbClr val="00B0F0"/>
                    </a:solidFill>
                  </a:tcPr>
                </a:tc>
                <a:tc hMerge="1">
                  <a:txBody>
                    <a:bodyPr/>
                    <a:lstStyle/>
                    <a:p>
                      <a:endParaRPr lang="es-MX"/>
                    </a:p>
                  </a:txBody>
                  <a:tcPr/>
                </a:tc>
                <a:extLst>
                  <a:ext uri="{0D108BD9-81ED-4DB2-BD59-A6C34878D82A}">
                    <a16:rowId xmlns:a16="http://schemas.microsoft.com/office/drawing/2014/main" val="1915852182"/>
                  </a:ext>
                </a:extLst>
              </a:tr>
              <a:tr h="439773">
                <a:tc>
                  <a:txBody>
                    <a:bodyPr/>
                    <a:lstStyle/>
                    <a:p>
                      <a:pPr marL="0" lvl="0" indent="0">
                        <a:lnSpc>
                          <a:spcPct val="107000"/>
                        </a:lnSpc>
                        <a:spcAft>
                          <a:spcPts val="0"/>
                        </a:spcAft>
                        <a:buFont typeface="+mj-lt"/>
                        <a:buNone/>
                      </a:pPr>
                      <a:r>
                        <a:rPr lang="es-MX" sz="1600" dirty="0" smtClean="0">
                          <a:effectLst/>
                          <a:latin typeface="Franklin Gothic Book" panose="020B0503020102020204" pitchFamily="34" charset="0"/>
                        </a:rPr>
                        <a:t>22. COESPO</a:t>
                      </a:r>
                    </a:p>
                  </a:txBody>
                  <a:tcPr marL="68580" marR="68580" marT="0" marB="0">
                    <a:solidFill>
                      <a:schemeClr val="accent1">
                        <a:lumMod val="50000"/>
                      </a:schemeClr>
                    </a:solidFill>
                  </a:tcPr>
                </a:tc>
                <a:tc rowSpan="12">
                  <a:txBody>
                    <a:bodyPr/>
                    <a:lstStyle/>
                    <a:p>
                      <a:pPr algn="ctr">
                        <a:lnSpc>
                          <a:spcPct val="107000"/>
                        </a:lnSpc>
                        <a:spcAft>
                          <a:spcPts val="0"/>
                        </a:spcAft>
                      </a:pPr>
                      <a:r>
                        <a:rPr lang="es-MX" sz="1400" dirty="0">
                          <a:effectLst/>
                          <a:latin typeface="Franklin Gothic Book" panose="020B0503020102020204" pitchFamily="34" charset="0"/>
                        </a:rPr>
                        <a:t> </a:t>
                      </a:r>
                    </a:p>
                    <a:p>
                      <a:pPr algn="ctr">
                        <a:lnSpc>
                          <a:spcPct val="107000"/>
                        </a:lnSpc>
                        <a:spcAft>
                          <a:spcPts val="0"/>
                        </a:spcAft>
                      </a:pPr>
                      <a:r>
                        <a:rPr lang="es-MX" sz="1400" dirty="0">
                          <a:effectLst/>
                          <a:latin typeface="Franklin Gothic Book" panose="020B0503020102020204" pitchFamily="34" charset="0"/>
                        </a:rPr>
                        <a:t> </a:t>
                      </a:r>
                    </a:p>
                    <a:p>
                      <a:pPr algn="ctr">
                        <a:lnSpc>
                          <a:spcPct val="107000"/>
                        </a:lnSpc>
                        <a:spcAft>
                          <a:spcPts val="0"/>
                        </a:spcAft>
                      </a:pPr>
                      <a:r>
                        <a:rPr lang="es-MX" sz="2400" dirty="0">
                          <a:solidFill>
                            <a:schemeClr val="bg1"/>
                          </a:solidFill>
                          <a:effectLst/>
                          <a:latin typeface="Franklin Gothic Book" panose="020B0503020102020204" pitchFamily="34" charset="0"/>
                        </a:rPr>
                        <a:t> </a:t>
                      </a:r>
                    </a:p>
                    <a:p>
                      <a:pPr algn="just">
                        <a:lnSpc>
                          <a:spcPct val="107000"/>
                        </a:lnSpc>
                        <a:spcAft>
                          <a:spcPts val="0"/>
                        </a:spcAft>
                      </a:pPr>
                      <a:r>
                        <a:rPr lang="es-MX" sz="2000" dirty="0" smtClean="0">
                          <a:solidFill>
                            <a:schemeClr val="bg1"/>
                          </a:solidFill>
                          <a:effectLst/>
                          <a:latin typeface="Franklin Gothic Book" panose="020B0503020102020204" pitchFamily="34" charset="0"/>
                        </a:rPr>
                        <a:t>Crear</a:t>
                      </a:r>
                      <a:r>
                        <a:rPr lang="es-MX" sz="2000" baseline="0" dirty="0" smtClean="0">
                          <a:solidFill>
                            <a:schemeClr val="bg1"/>
                          </a:solidFill>
                          <a:effectLst/>
                          <a:latin typeface="Franklin Gothic Book" panose="020B0503020102020204" pitchFamily="34" charset="0"/>
                        </a:rPr>
                        <a:t> un entorno seguro y protector para los niños , niñas y adolescentes, donde se promueva su bienestar físico, emocional y psicológico, así mismo empoderar a la población de 10 a 19 años   para tomar decisiones saludables en relación con su sexualidad, contribuyendo así a la prevención del embarazo en adolescentes.</a:t>
                      </a:r>
                      <a:endParaRPr lang="es-MX" sz="2000" dirty="0">
                        <a:solidFill>
                          <a:schemeClr val="bg1"/>
                        </a:solidFill>
                        <a:effectLst/>
                        <a:latin typeface="Franklin Gothic Book" panose="020B0503020102020204" pitchFamily="34" charset="0"/>
                      </a:endParaRPr>
                    </a:p>
                    <a:p>
                      <a:pPr algn="just">
                        <a:lnSpc>
                          <a:spcPct val="107000"/>
                        </a:lnSpc>
                        <a:spcAft>
                          <a:spcPts val="0"/>
                        </a:spcAft>
                      </a:pPr>
                      <a:r>
                        <a:rPr lang="es-MX" sz="2400" dirty="0">
                          <a:effectLst/>
                          <a:latin typeface="Franklin Gothic Book" panose="020B0503020102020204" pitchFamily="34" charset="0"/>
                        </a:rPr>
                        <a:t> </a:t>
                      </a:r>
                    </a:p>
                    <a:p>
                      <a:pPr algn="ctr">
                        <a:lnSpc>
                          <a:spcPct val="107000"/>
                        </a:lnSpc>
                        <a:spcAft>
                          <a:spcPts val="0"/>
                        </a:spcAft>
                      </a:pPr>
                      <a:r>
                        <a:rPr lang="es-MX" sz="1400" dirty="0">
                          <a:effectLst/>
                          <a:latin typeface="Franklin Gothic Book" panose="020B0503020102020204" pitchFamily="34" charset="0"/>
                        </a:rPr>
                        <a:t> </a:t>
                      </a:r>
                    </a:p>
                  </a:txBody>
                  <a:tcPr marL="68580" marR="68580" marT="0" marB="0">
                    <a:solidFill>
                      <a:schemeClr val="accent1">
                        <a:lumMod val="50000"/>
                      </a:schemeClr>
                    </a:solidFill>
                  </a:tcPr>
                </a:tc>
                <a:extLst>
                  <a:ext uri="{0D108BD9-81ED-4DB2-BD59-A6C34878D82A}">
                    <a16:rowId xmlns:a16="http://schemas.microsoft.com/office/drawing/2014/main" val="2433106574"/>
                  </a:ext>
                </a:extLst>
              </a:tr>
              <a:tr h="439773">
                <a:tc>
                  <a:txBody>
                    <a:bodyPr/>
                    <a:lstStyle/>
                    <a:p>
                      <a:pPr marL="342900" lvl="0" indent="-342900">
                        <a:lnSpc>
                          <a:spcPct val="107000"/>
                        </a:lnSpc>
                        <a:spcAft>
                          <a:spcPts val="0"/>
                        </a:spcAft>
                        <a:buFont typeface="+mj-lt"/>
                        <a:buAutoNum type="arabicPeriod" startAt="23"/>
                      </a:pPr>
                      <a:r>
                        <a:rPr lang="es-MX" sz="1600" dirty="0" smtClean="0">
                          <a:effectLst/>
                          <a:latin typeface="Franklin Gothic Book" panose="020B0503020102020204" pitchFamily="34" charset="0"/>
                        </a:rPr>
                        <a:t>FGE</a:t>
                      </a:r>
                    </a:p>
                  </a:txBody>
                  <a:tcPr marL="68580" marR="68580" marT="0" marB="0">
                    <a:solidFill>
                      <a:schemeClr val="accent1">
                        <a:lumMod val="50000"/>
                      </a:schemeClr>
                    </a:solidFill>
                  </a:tcPr>
                </a:tc>
                <a:tc vMerge="1">
                  <a:txBody>
                    <a:bodyPr/>
                    <a:lstStyle/>
                    <a:p>
                      <a:endParaRPr lang="es-MX"/>
                    </a:p>
                  </a:txBody>
                  <a:tcPr/>
                </a:tc>
                <a:extLst>
                  <a:ext uri="{0D108BD9-81ED-4DB2-BD59-A6C34878D82A}">
                    <a16:rowId xmlns:a16="http://schemas.microsoft.com/office/drawing/2014/main" val="1950632777"/>
                  </a:ext>
                </a:extLst>
              </a:tr>
              <a:tr h="439773">
                <a:tc>
                  <a:txBody>
                    <a:bodyPr/>
                    <a:lstStyle/>
                    <a:p>
                      <a:pPr marL="342900" lvl="0" indent="-342900">
                        <a:lnSpc>
                          <a:spcPct val="107000"/>
                        </a:lnSpc>
                        <a:spcAft>
                          <a:spcPts val="0"/>
                        </a:spcAft>
                        <a:buFont typeface="+mj-lt"/>
                        <a:buAutoNum type="arabicPeriod" startAt="24"/>
                      </a:pPr>
                      <a:r>
                        <a:rPr lang="es-MX" sz="1600" dirty="0" smtClean="0">
                          <a:effectLst/>
                          <a:latin typeface="Franklin Gothic Book" panose="020B0503020102020204" pitchFamily="34" charset="0"/>
                        </a:rPr>
                        <a:t>SECOEM</a:t>
                      </a:r>
                    </a:p>
                  </a:txBody>
                  <a:tcPr marL="68580" marR="68580" marT="0" marB="0">
                    <a:solidFill>
                      <a:schemeClr val="accent1">
                        <a:lumMod val="50000"/>
                      </a:schemeClr>
                    </a:solidFill>
                  </a:tcPr>
                </a:tc>
                <a:tc vMerge="1">
                  <a:txBody>
                    <a:bodyPr/>
                    <a:lstStyle/>
                    <a:p>
                      <a:endParaRPr lang="es-MX"/>
                    </a:p>
                  </a:txBody>
                  <a:tcPr/>
                </a:tc>
                <a:extLst>
                  <a:ext uri="{0D108BD9-81ED-4DB2-BD59-A6C34878D82A}">
                    <a16:rowId xmlns:a16="http://schemas.microsoft.com/office/drawing/2014/main" val="1195880009"/>
                  </a:ext>
                </a:extLst>
              </a:tr>
              <a:tr h="439773">
                <a:tc>
                  <a:txBody>
                    <a:bodyPr/>
                    <a:lstStyle/>
                    <a:p>
                      <a:pPr marL="0" lvl="0" indent="0">
                        <a:lnSpc>
                          <a:spcPct val="107000"/>
                        </a:lnSpc>
                        <a:spcAft>
                          <a:spcPts val="0"/>
                        </a:spcAft>
                        <a:buFont typeface="+mj-lt"/>
                        <a:buNone/>
                      </a:pPr>
                      <a:r>
                        <a:rPr lang="es-MX" sz="1600" dirty="0" smtClean="0">
                          <a:effectLst/>
                          <a:latin typeface="Franklin Gothic Book" panose="020B0503020102020204" pitchFamily="34" charset="0"/>
                        </a:rPr>
                        <a:t>25.</a:t>
                      </a:r>
                      <a:r>
                        <a:rPr lang="es-MX" sz="1600" baseline="0" dirty="0" smtClean="0">
                          <a:effectLst/>
                          <a:latin typeface="Franklin Gothic Book" panose="020B0503020102020204" pitchFamily="34" charset="0"/>
                        </a:rPr>
                        <a:t> </a:t>
                      </a:r>
                      <a:r>
                        <a:rPr lang="es-MX" sz="1600" dirty="0" smtClean="0">
                          <a:effectLst/>
                          <a:latin typeface="Franklin Gothic Book" panose="020B0503020102020204" pitchFamily="34" charset="0"/>
                        </a:rPr>
                        <a:t>CEDH</a:t>
                      </a:r>
                    </a:p>
                  </a:txBody>
                  <a:tcPr marL="68580" marR="68580" marT="0" marB="0">
                    <a:solidFill>
                      <a:schemeClr val="accent1">
                        <a:lumMod val="50000"/>
                      </a:schemeClr>
                    </a:solidFill>
                  </a:tcPr>
                </a:tc>
                <a:tc vMerge="1">
                  <a:txBody>
                    <a:bodyPr/>
                    <a:lstStyle/>
                    <a:p>
                      <a:endParaRPr lang="es-MX"/>
                    </a:p>
                  </a:txBody>
                  <a:tcPr/>
                </a:tc>
                <a:extLst>
                  <a:ext uri="{0D108BD9-81ED-4DB2-BD59-A6C34878D82A}">
                    <a16:rowId xmlns:a16="http://schemas.microsoft.com/office/drawing/2014/main" val="759682819"/>
                  </a:ext>
                </a:extLst>
              </a:tr>
              <a:tr h="439773">
                <a:tc>
                  <a:txBody>
                    <a:bodyPr/>
                    <a:lstStyle/>
                    <a:p>
                      <a:pPr marL="342900" lvl="0" indent="-342900">
                        <a:lnSpc>
                          <a:spcPct val="107000"/>
                        </a:lnSpc>
                        <a:spcAft>
                          <a:spcPts val="0"/>
                        </a:spcAft>
                        <a:buFont typeface="+mj-lt"/>
                        <a:buAutoNum type="arabicPeriod" startAt="26"/>
                      </a:pPr>
                      <a:r>
                        <a:rPr lang="es-MX" sz="1600" dirty="0" smtClean="0">
                          <a:effectLst/>
                          <a:latin typeface="Franklin Gothic Book" panose="020B0503020102020204" pitchFamily="34" charset="0"/>
                        </a:rPr>
                        <a:t>CEDPI</a:t>
                      </a:r>
                    </a:p>
                  </a:txBody>
                  <a:tcPr marL="68580" marR="68580" marT="0" marB="0">
                    <a:solidFill>
                      <a:schemeClr val="accent1">
                        <a:lumMod val="50000"/>
                      </a:schemeClr>
                    </a:solidFill>
                  </a:tcPr>
                </a:tc>
                <a:tc vMerge="1">
                  <a:txBody>
                    <a:bodyPr/>
                    <a:lstStyle/>
                    <a:p>
                      <a:endParaRPr lang="es-MX"/>
                    </a:p>
                  </a:txBody>
                  <a:tcPr/>
                </a:tc>
                <a:extLst>
                  <a:ext uri="{0D108BD9-81ED-4DB2-BD59-A6C34878D82A}">
                    <a16:rowId xmlns:a16="http://schemas.microsoft.com/office/drawing/2014/main" val="3950170763"/>
                  </a:ext>
                </a:extLst>
              </a:tr>
              <a:tr h="439773">
                <a:tc>
                  <a:txBody>
                    <a:bodyPr/>
                    <a:lstStyle/>
                    <a:p>
                      <a:pPr marL="342900" lvl="0" indent="-342900">
                        <a:lnSpc>
                          <a:spcPct val="107000"/>
                        </a:lnSpc>
                        <a:spcAft>
                          <a:spcPts val="0"/>
                        </a:spcAft>
                        <a:buFont typeface="+mj-lt"/>
                        <a:buAutoNum type="arabicPeriod" startAt="27"/>
                      </a:pPr>
                      <a:r>
                        <a:rPr lang="es-MX" sz="1600" dirty="0" smtClean="0">
                          <a:effectLst/>
                          <a:latin typeface="Franklin Gothic Book" panose="020B0503020102020204" pitchFamily="34" charset="0"/>
                        </a:rPr>
                        <a:t>CEEAV</a:t>
                      </a:r>
                    </a:p>
                  </a:txBody>
                  <a:tcPr marL="68580" marR="68580" marT="0" marB="0">
                    <a:solidFill>
                      <a:schemeClr val="accent1">
                        <a:lumMod val="50000"/>
                      </a:schemeClr>
                    </a:solidFill>
                  </a:tcPr>
                </a:tc>
                <a:tc vMerge="1">
                  <a:txBody>
                    <a:bodyPr/>
                    <a:lstStyle/>
                    <a:p>
                      <a:endParaRPr lang="es-MX"/>
                    </a:p>
                  </a:txBody>
                  <a:tcPr/>
                </a:tc>
                <a:extLst>
                  <a:ext uri="{0D108BD9-81ED-4DB2-BD59-A6C34878D82A}">
                    <a16:rowId xmlns:a16="http://schemas.microsoft.com/office/drawing/2014/main" val="908525654"/>
                  </a:ext>
                </a:extLst>
              </a:tr>
              <a:tr h="439773">
                <a:tc>
                  <a:txBody>
                    <a:bodyPr/>
                    <a:lstStyle/>
                    <a:p>
                      <a:pPr marL="0" lvl="0" indent="0">
                        <a:lnSpc>
                          <a:spcPct val="107000"/>
                        </a:lnSpc>
                        <a:spcAft>
                          <a:spcPts val="0"/>
                        </a:spcAft>
                        <a:buFont typeface="+mj-lt"/>
                        <a:buNone/>
                      </a:pPr>
                      <a:r>
                        <a:rPr lang="es-MX" sz="1600" dirty="0" smtClean="0">
                          <a:effectLst/>
                          <a:latin typeface="Franklin Gothic Book" panose="020B0503020102020204" pitchFamily="34" charset="0"/>
                        </a:rPr>
                        <a:t>28.</a:t>
                      </a:r>
                      <a:r>
                        <a:rPr lang="es-MX" sz="1600" baseline="0" dirty="0" smtClean="0">
                          <a:effectLst/>
                          <a:latin typeface="Franklin Gothic Book" panose="020B0503020102020204" pitchFamily="34" charset="0"/>
                        </a:rPr>
                        <a:t> </a:t>
                      </a:r>
                      <a:r>
                        <a:rPr lang="es-MX" sz="1600" dirty="0" smtClean="0">
                          <a:effectLst/>
                          <a:latin typeface="Franklin Gothic Book" panose="020B0503020102020204" pitchFamily="34" charset="0"/>
                        </a:rPr>
                        <a:t>CCS</a:t>
                      </a:r>
                    </a:p>
                  </a:txBody>
                  <a:tcPr marL="68580" marR="68580" marT="0" marB="0">
                    <a:solidFill>
                      <a:schemeClr val="accent1">
                        <a:lumMod val="50000"/>
                      </a:schemeClr>
                    </a:solidFill>
                  </a:tcPr>
                </a:tc>
                <a:tc vMerge="1">
                  <a:txBody>
                    <a:bodyPr/>
                    <a:lstStyle/>
                    <a:p>
                      <a:endParaRPr lang="es-MX"/>
                    </a:p>
                  </a:txBody>
                  <a:tcPr/>
                </a:tc>
                <a:extLst>
                  <a:ext uri="{0D108BD9-81ED-4DB2-BD59-A6C34878D82A}">
                    <a16:rowId xmlns:a16="http://schemas.microsoft.com/office/drawing/2014/main" val="3567760848"/>
                  </a:ext>
                </a:extLst>
              </a:tr>
              <a:tr h="439773">
                <a:tc>
                  <a:txBody>
                    <a:bodyPr/>
                    <a:lstStyle/>
                    <a:p>
                      <a:pPr marL="0" lvl="0" indent="0">
                        <a:lnSpc>
                          <a:spcPct val="107000"/>
                        </a:lnSpc>
                        <a:spcAft>
                          <a:spcPts val="0"/>
                        </a:spcAft>
                        <a:buFont typeface="+mj-lt"/>
                        <a:buNone/>
                      </a:pPr>
                      <a:r>
                        <a:rPr lang="es-MX" sz="1600" dirty="0" smtClean="0">
                          <a:effectLst/>
                          <a:latin typeface="Franklin Gothic Book" panose="020B0503020102020204" pitchFamily="34" charset="0"/>
                        </a:rPr>
                        <a:t>29.</a:t>
                      </a:r>
                      <a:r>
                        <a:rPr lang="es-MX" sz="1600" baseline="0" dirty="0" smtClean="0">
                          <a:effectLst/>
                          <a:latin typeface="Franklin Gothic Book" panose="020B0503020102020204" pitchFamily="34" charset="0"/>
                        </a:rPr>
                        <a:t> </a:t>
                      </a:r>
                      <a:r>
                        <a:rPr lang="es-MX" sz="1600" dirty="0" smtClean="0">
                          <a:effectLst/>
                          <a:latin typeface="Franklin Gothic Book" panose="020B0503020102020204" pitchFamily="34" charset="0"/>
                        </a:rPr>
                        <a:t>SMRYTV</a:t>
                      </a:r>
                    </a:p>
                  </a:txBody>
                  <a:tcPr marL="68580" marR="68580" marT="0" marB="0">
                    <a:solidFill>
                      <a:schemeClr val="accent1">
                        <a:lumMod val="50000"/>
                      </a:schemeClr>
                    </a:solidFill>
                  </a:tcPr>
                </a:tc>
                <a:tc vMerge="1">
                  <a:txBody>
                    <a:bodyPr/>
                    <a:lstStyle/>
                    <a:p>
                      <a:endParaRPr lang="es-MX"/>
                    </a:p>
                  </a:txBody>
                  <a:tcPr/>
                </a:tc>
                <a:extLst>
                  <a:ext uri="{0D108BD9-81ED-4DB2-BD59-A6C34878D82A}">
                    <a16:rowId xmlns:a16="http://schemas.microsoft.com/office/drawing/2014/main" val="468749092"/>
                  </a:ext>
                </a:extLst>
              </a:tr>
              <a:tr h="439773">
                <a:tc>
                  <a:txBody>
                    <a:bodyPr/>
                    <a:lstStyle/>
                    <a:p>
                      <a:pPr marL="342900" lvl="0" indent="-342900">
                        <a:lnSpc>
                          <a:spcPct val="107000"/>
                        </a:lnSpc>
                        <a:spcAft>
                          <a:spcPts val="0"/>
                        </a:spcAft>
                        <a:buFont typeface="+mj-lt"/>
                        <a:buAutoNum type="arabicPeriod" startAt="30"/>
                      </a:pPr>
                      <a:r>
                        <a:rPr lang="es-MX" sz="1600" dirty="0" smtClean="0">
                          <a:effectLst/>
                          <a:latin typeface="Franklin Gothic Book" panose="020B0503020102020204" pitchFamily="34" charset="0"/>
                        </a:rPr>
                        <a:t>CPLADEM</a:t>
                      </a:r>
                    </a:p>
                  </a:txBody>
                  <a:tcPr marL="68580" marR="68580" marT="0" marB="0">
                    <a:solidFill>
                      <a:schemeClr val="accent1">
                        <a:lumMod val="50000"/>
                      </a:schemeClr>
                    </a:solidFill>
                  </a:tcPr>
                </a:tc>
                <a:tc vMerge="1">
                  <a:txBody>
                    <a:bodyPr/>
                    <a:lstStyle/>
                    <a:p>
                      <a:endParaRPr lang="es-MX"/>
                    </a:p>
                  </a:txBody>
                  <a:tcPr/>
                </a:tc>
                <a:extLst>
                  <a:ext uri="{0D108BD9-81ED-4DB2-BD59-A6C34878D82A}">
                    <a16:rowId xmlns:a16="http://schemas.microsoft.com/office/drawing/2014/main" val="1378907608"/>
                  </a:ext>
                </a:extLst>
              </a:tr>
              <a:tr h="439773">
                <a:tc>
                  <a:txBody>
                    <a:bodyPr/>
                    <a:lstStyle/>
                    <a:p>
                      <a:pPr marL="0" lvl="0" indent="0">
                        <a:lnSpc>
                          <a:spcPct val="107000"/>
                        </a:lnSpc>
                        <a:spcAft>
                          <a:spcPts val="0"/>
                        </a:spcAft>
                        <a:buFont typeface="+mj-lt"/>
                        <a:buNone/>
                      </a:pPr>
                      <a:r>
                        <a:rPr lang="es-MX" sz="1600" dirty="0" smtClean="0">
                          <a:effectLst/>
                          <a:latin typeface="Franklin Gothic Book" panose="020B0503020102020204" pitchFamily="34" charset="0"/>
                        </a:rPr>
                        <a:t>31.</a:t>
                      </a:r>
                      <a:r>
                        <a:rPr lang="es-MX" sz="1600" baseline="0" dirty="0" smtClean="0">
                          <a:effectLst/>
                          <a:latin typeface="Franklin Gothic Book" panose="020B0503020102020204" pitchFamily="34" charset="0"/>
                        </a:rPr>
                        <a:t> </a:t>
                      </a:r>
                      <a:r>
                        <a:rPr lang="es-MX" sz="1600" dirty="0" smtClean="0">
                          <a:effectLst/>
                          <a:latin typeface="Franklin Gothic Book" panose="020B0503020102020204" pitchFamily="34" charset="0"/>
                        </a:rPr>
                        <a:t>SEGOB</a:t>
                      </a:r>
                    </a:p>
                  </a:txBody>
                  <a:tcPr marL="68580" marR="68580" marT="0" marB="0">
                    <a:solidFill>
                      <a:schemeClr val="accent1">
                        <a:lumMod val="50000"/>
                      </a:schemeClr>
                    </a:solidFill>
                  </a:tcPr>
                </a:tc>
                <a:tc vMerge="1">
                  <a:txBody>
                    <a:bodyPr/>
                    <a:lstStyle/>
                    <a:p>
                      <a:endParaRPr lang="es-MX"/>
                    </a:p>
                  </a:txBody>
                  <a:tcPr/>
                </a:tc>
                <a:extLst>
                  <a:ext uri="{0D108BD9-81ED-4DB2-BD59-A6C34878D82A}">
                    <a16:rowId xmlns:a16="http://schemas.microsoft.com/office/drawing/2014/main" val="3689352644"/>
                  </a:ext>
                </a:extLst>
              </a:tr>
              <a:tr h="439773">
                <a:tc>
                  <a:txBody>
                    <a:bodyPr/>
                    <a:lstStyle/>
                    <a:p>
                      <a:pPr marL="0" lvl="0" indent="0">
                        <a:lnSpc>
                          <a:spcPct val="107000"/>
                        </a:lnSpc>
                        <a:spcAft>
                          <a:spcPts val="0"/>
                        </a:spcAft>
                        <a:buFont typeface="+mj-lt"/>
                        <a:buNone/>
                      </a:pPr>
                      <a:r>
                        <a:rPr lang="es-MX" sz="1600" dirty="0" smtClean="0">
                          <a:effectLst/>
                          <a:latin typeface="Franklin Gothic Book" panose="020B0503020102020204" pitchFamily="34" charset="0"/>
                        </a:rPr>
                        <a:t>32.</a:t>
                      </a:r>
                      <a:r>
                        <a:rPr lang="es-MX" sz="1600" baseline="0" dirty="0" smtClean="0">
                          <a:effectLst/>
                          <a:latin typeface="Franklin Gothic Book" panose="020B0503020102020204" pitchFamily="34" charset="0"/>
                        </a:rPr>
                        <a:t> </a:t>
                      </a:r>
                      <a:r>
                        <a:rPr lang="es-MX" sz="1600" dirty="0" smtClean="0">
                          <a:effectLst/>
                          <a:latin typeface="Franklin Gothic Book" panose="020B0503020102020204" pitchFamily="34" charset="0"/>
                        </a:rPr>
                        <a:t>C5-SITEC</a:t>
                      </a:r>
                    </a:p>
                  </a:txBody>
                  <a:tcPr marL="68580" marR="68580" marT="0" marB="0">
                    <a:solidFill>
                      <a:schemeClr val="accent1">
                        <a:lumMod val="50000"/>
                      </a:schemeClr>
                    </a:solidFill>
                  </a:tcPr>
                </a:tc>
                <a:tc vMerge="1">
                  <a:txBody>
                    <a:bodyPr/>
                    <a:lstStyle/>
                    <a:p>
                      <a:endParaRPr lang="es-MX"/>
                    </a:p>
                  </a:txBody>
                  <a:tcPr/>
                </a:tc>
                <a:extLst>
                  <a:ext uri="{0D108BD9-81ED-4DB2-BD59-A6C34878D82A}">
                    <a16:rowId xmlns:a16="http://schemas.microsoft.com/office/drawing/2014/main" val="3368867257"/>
                  </a:ext>
                </a:extLst>
              </a:tr>
              <a:tr h="319237">
                <a:tc>
                  <a:txBody>
                    <a:bodyPr/>
                    <a:lstStyle/>
                    <a:p>
                      <a:pPr marL="0" lvl="0" indent="0">
                        <a:lnSpc>
                          <a:spcPct val="107000"/>
                        </a:lnSpc>
                        <a:spcAft>
                          <a:spcPts val="0"/>
                        </a:spcAft>
                        <a:buFont typeface="+mj-lt"/>
                        <a:buNone/>
                      </a:pPr>
                      <a:r>
                        <a:rPr lang="es-MX" sz="1600" dirty="0" smtClean="0">
                          <a:effectLst/>
                          <a:latin typeface="Franklin Gothic Book" panose="020B0503020102020204" pitchFamily="34" charset="0"/>
                        </a:rPr>
                        <a:t>33.</a:t>
                      </a:r>
                      <a:r>
                        <a:rPr lang="es-MX" sz="1600" baseline="0" dirty="0" smtClean="0">
                          <a:effectLst/>
                          <a:latin typeface="Franklin Gothic Book" panose="020B0503020102020204" pitchFamily="34" charset="0"/>
                        </a:rPr>
                        <a:t> </a:t>
                      </a:r>
                      <a:r>
                        <a:rPr lang="es-MX" sz="1600" dirty="0" smtClean="0">
                          <a:effectLst/>
                          <a:latin typeface="Franklin Gothic Book" panose="020B0503020102020204" pitchFamily="34" charset="0"/>
                        </a:rPr>
                        <a:t> INPI</a:t>
                      </a:r>
                      <a:endParaRPr lang="es-MX"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vMerge="1">
                  <a:txBody>
                    <a:bodyPr/>
                    <a:lstStyle/>
                    <a:p>
                      <a:endParaRPr lang="es-MX"/>
                    </a:p>
                  </a:txBody>
                  <a:tcPr/>
                </a:tc>
                <a:extLst>
                  <a:ext uri="{0D108BD9-81ED-4DB2-BD59-A6C34878D82A}">
                    <a16:rowId xmlns:a16="http://schemas.microsoft.com/office/drawing/2014/main" val="307502660"/>
                  </a:ext>
                </a:extLst>
              </a:tr>
            </a:tbl>
          </a:graphicData>
        </a:graphic>
      </p:graphicFrame>
    </p:spTree>
    <p:extLst>
      <p:ext uri="{BB962C8B-B14F-4D97-AF65-F5344CB8AC3E}">
        <p14:creationId xmlns:p14="http://schemas.microsoft.com/office/powerpoint/2010/main" val="14690718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TM02900722[[fn=Sala de reuniones Ion]]</Template>
  <TotalTime>1510</TotalTime>
  <Words>3201</Words>
  <Application>Microsoft Office PowerPoint</Application>
  <PresentationFormat>Panorámica</PresentationFormat>
  <Paragraphs>723</Paragraphs>
  <Slides>30</Slides>
  <Notes>30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30</vt:i4>
      </vt:variant>
    </vt:vector>
  </HeadingPairs>
  <TitlesOfParts>
    <vt:vector size="43" baseType="lpstr">
      <vt:lpstr>Arial</vt:lpstr>
      <vt:lpstr>Calibri</vt:lpstr>
      <vt:lpstr>Courier New</vt:lpstr>
      <vt:lpstr>Franklin Gothic Book</vt:lpstr>
      <vt:lpstr>Franklin Gothic Demi</vt:lpstr>
      <vt:lpstr>Franklin Gothic Heavy</vt:lpstr>
      <vt:lpstr>Google Sans</vt:lpstr>
      <vt:lpstr>Times New Roman</vt:lpstr>
      <vt:lpstr>Tw Cen MT</vt:lpstr>
      <vt:lpstr>Tw Cen MT Condensed</vt:lpstr>
      <vt:lpstr>Wingdings</vt:lpstr>
      <vt:lpstr>Wingdings 3</vt:lpstr>
      <vt:lpstr>Integral</vt:lpstr>
      <vt:lpstr>PLAN DE TRABAJO 2025 DEL GRUPO ESTATAL PARA LA PREVENCIÓN DEL EMBARAZO EN ADOLESCENTES (GEPEA) MICHOACÁN.</vt:lpstr>
      <vt:lpstr>Introducción </vt:lpstr>
      <vt:lpstr>Enlaces GEPEA.</vt:lpstr>
      <vt:lpstr>Objetivo general:</vt:lpstr>
      <vt:lpstr>Objetivos específicos: </vt:lpstr>
      <vt:lpstr> </vt:lpstr>
      <vt:lpstr>Subgrupos de trabajo</vt:lpstr>
      <vt:lpstr>Subgrupos de trabajo.</vt:lpstr>
      <vt:lpstr>Subgrupos de trabajo.</vt:lpstr>
      <vt:lpstr>Programa de Actividades.</vt:lpstr>
      <vt:lpstr>Actividades por componentes.</vt:lpstr>
      <vt:lpstr>Actividades por componentes.</vt:lpstr>
      <vt:lpstr>Actividades por componentes.</vt:lpstr>
      <vt:lpstr> </vt:lpstr>
      <vt:lpstr>Inauguración de “FOROS REGIONALES”</vt:lpstr>
      <vt:lpstr>Actividades por componentes.</vt:lpstr>
      <vt:lpstr>Actividades por componentes.</vt:lpstr>
      <vt:lpstr>Actividades por componentes.</vt:lpstr>
      <vt:lpstr>Actividades por componentes.</vt:lpstr>
      <vt:lpstr>Actividades por componentes.</vt:lpstr>
      <vt:lpstr>Actividades por componentes.</vt:lpstr>
      <vt:lpstr>Actividades por componentes.</vt:lpstr>
      <vt:lpstr>Actividades por componentes.</vt:lpstr>
      <vt:lpstr>Actividades por componentes.</vt:lpstr>
      <vt:lpstr>Actividades por componentes.</vt:lpstr>
      <vt:lpstr>Actividades por componentes.</vt:lpstr>
      <vt:lpstr>Actividades por componentes.</vt:lpstr>
      <vt:lpstr>EJECUCIÓN DE LA RUTA NAME.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de trabajo 2025 del grupo Estatal para la prevención del embarazo en adolescentes (GEPEA) Michoacán.</dc:title>
  <dc:creator>sol sol</dc:creator>
  <cp:lastModifiedBy>sol sol</cp:lastModifiedBy>
  <cp:revision>195</cp:revision>
  <cp:lastPrinted>2025-04-03T16:17:09Z</cp:lastPrinted>
  <dcterms:created xsi:type="dcterms:W3CDTF">2025-02-24T16:09:01Z</dcterms:created>
  <dcterms:modified xsi:type="dcterms:W3CDTF">2025-05-30T14:59:50Z</dcterms:modified>
</cp:coreProperties>
</file>