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90" r:id="rId10"/>
    <p:sldId id="263" r:id="rId11"/>
    <p:sldId id="282" r:id="rId12"/>
    <p:sldId id="283" r:id="rId13"/>
    <p:sldId id="264" r:id="rId14"/>
    <p:sldId id="265" r:id="rId15"/>
    <p:sldId id="267" r:id="rId16"/>
    <p:sldId id="268" r:id="rId17"/>
    <p:sldId id="270" r:id="rId18"/>
    <p:sldId id="289" r:id="rId19"/>
    <p:sldId id="286" r:id="rId20"/>
    <p:sldId id="291" r:id="rId21"/>
    <p:sldId id="287" r:id="rId22"/>
    <p:sldId id="288" r:id="rId23"/>
    <p:sldId id="271" r:id="rId24"/>
    <p:sldId id="281" r:id="rId25"/>
  </p:sldIdLst>
  <p:sldSz cx="12192000" cy="6858000"/>
  <p:notesSz cx="7010400" cy="9296400"/>
  <p:embeddedFontLst>
    <p:embeddedFont>
      <p:font typeface="Franklin Gothic Heavy" panose="020B0903020102020204" pitchFamily="34" charset="0"/>
      <p:regular r:id="rId27"/>
      <p:italic r:id="rId28"/>
    </p:embeddedFont>
    <p:embeddedFont>
      <p:font typeface="Franklin Gothic Book" panose="020B0503020102020204" pitchFamily="34" charset="0"/>
      <p:regular r:id="rId29"/>
      <p:italic r:id="rId30"/>
    </p:embeddedFont>
    <p:embeddedFont>
      <p:font typeface="Franklin Gothic Demi Cond" panose="020B0706030402020204" pitchFamily="34" charset="0"/>
      <p:regular r:id="rId31"/>
    </p:embeddedFont>
    <p:embeddedFont>
      <p:font typeface="Libre Franklin" panose="020B0604020202020204" charset="0"/>
      <p:regular r:id="rId32"/>
      <p:bold r:id="rId33"/>
      <p:italic r:id="rId34"/>
      <p:boldItalic r:id="rId35"/>
    </p:embeddedFont>
    <p:embeddedFont>
      <p:font typeface="Century" panose="02040604050505020304" pitchFamily="18" charset="0"/>
      <p:regular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Nunito" panose="020B0604020202020204" charset="0"/>
      <p:regular r:id="rId49"/>
      <p:bold r:id="rId50"/>
      <p:italic r:id="rId51"/>
      <p:boldItalic r:id="rId52"/>
    </p:embeddedFont>
    <p:embeddedFont>
      <p:font typeface="Arial Narrow" panose="020B0606020202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j/yVW67XDDdoBss3mI6kasAn3v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33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1A7390-FDBC-4AD9-8A3B-7B0B97FBEE69}">
  <a:tblStyle styleId="{441A7390-FDBC-4AD9-8A3B-7B0B97FBEE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5234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497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237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2088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696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3325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47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3941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99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d0fdb34e8_1_10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31d0fdb34e8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27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d0fdb34e8_1_12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1d0fdb34e8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434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d0fdb34e8_1_14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31d0fdb34e8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228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959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613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908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5189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d0fdb34e8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1d0fdb34e8_1_21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1d0fdb34e8_1_2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80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1d0fdb34e8_1_5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31d0fdb34e8_1_5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31d0fdb34e8_1_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1d0fdb34e8_1_8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31d0fdb34e8_1_8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31d0fdb34e8_1_8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1d0fdb34e8_1_9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1d0fdb34e8_1_5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31d0fdb34e8_1_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1d0fdb34e8_1_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31d0fdb34e8_1_5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31d0fdb34e8_1_5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1d0fdb34e8_1_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31d0fdb34e8_1_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31d0fdb34e8_1_6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31d0fdb34e8_1_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1d0fdb34e8_1_6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1d0fdb34e8_1_6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1d0fdb34e8_1_7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31d0fdb34e8_1_7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31d0fdb34e8_1_7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1d0fdb34e8_1_7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31d0fdb34e8_1_7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1d0fdb34e8_1_7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31d0fdb34e8_1_7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31d0fdb34e8_1_7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31d0fdb34e8_1_7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31d0fdb34e8_1_7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1d0fdb34e8_1_8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31d0fdb34e8_1_8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1d0fdb34e8_1_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31d0fdb34e8_1_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31d0fdb34e8_1_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0.jpeg"/><Relationship Id="rId5" Type="http://schemas.openxmlformats.org/officeDocument/2006/relationships/image" Target="../media/image5.pn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46.jpeg"/><Relationship Id="rId5" Type="http://schemas.openxmlformats.org/officeDocument/2006/relationships/image" Target="../media/image6.pn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4.jpeg"/><Relationship Id="rId5" Type="http://schemas.openxmlformats.org/officeDocument/2006/relationships/image" Target="../media/image6.png"/><Relationship Id="rId10" Type="http://schemas.openxmlformats.org/officeDocument/2006/relationships/image" Target="../media/image53.jpeg"/><Relationship Id="rId4" Type="http://schemas.openxmlformats.org/officeDocument/2006/relationships/image" Target="../media/image5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58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image" Target="../media/image1.png"/><Relationship Id="rId5" Type="http://schemas.openxmlformats.org/officeDocument/2006/relationships/image" Target="../media/image56.png"/><Relationship Id="rId10" Type="http://schemas.openxmlformats.org/officeDocument/2006/relationships/image" Target="../media/image61.jpg"/><Relationship Id="rId4" Type="http://schemas.openxmlformats.org/officeDocument/2006/relationships/image" Target="../media/image3.png"/><Relationship Id="rId9" Type="http://schemas.openxmlformats.org/officeDocument/2006/relationships/image" Target="../media/image60.jp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4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1.png"/><Relationship Id="rId5" Type="http://schemas.openxmlformats.org/officeDocument/2006/relationships/image" Target="../media/image62.jpg"/><Relationship Id="rId15" Type="http://schemas.openxmlformats.org/officeDocument/2006/relationships/image" Target="../media/image68.jpe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66.jpg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69.jp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77.jpeg"/><Relationship Id="rId5" Type="http://schemas.openxmlformats.org/officeDocument/2006/relationships/image" Target="../media/image72.jpeg"/><Relationship Id="rId15" Type="http://schemas.openxmlformats.org/officeDocument/2006/relationships/image" Target="../media/image6.png"/><Relationship Id="rId10" Type="http://schemas.openxmlformats.org/officeDocument/2006/relationships/image" Target="../media/image76.jpeg"/><Relationship Id="rId4" Type="http://schemas.openxmlformats.org/officeDocument/2006/relationships/image" Target="../media/image3.png"/><Relationship Id="rId9" Type="http://schemas.openxmlformats.org/officeDocument/2006/relationships/image" Target="../media/image75.jpeg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3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0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0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0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23" Type="http://schemas.openxmlformats.org/officeDocument/2006/relationships/image" Target="../media/image24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2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jpeg"/><Relationship Id="rId5" Type="http://schemas.openxmlformats.org/officeDocument/2006/relationships/image" Target="../media/image1.png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 r="58928"/>
          <a:stretch/>
        </p:blipFill>
        <p:spPr>
          <a:xfrm>
            <a:off x="9455086" y="238830"/>
            <a:ext cx="1256789" cy="11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6082" y="1630424"/>
            <a:ext cx="3714772" cy="490405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/>
        </p:nvSpPr>
        <p:spPr>
          <a:xfrm>
            <a:off x="6032167" y="5502640"/>
            <a:ext cx="503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800000"/>
                </a:solidFill>
                <a:latin typeface="Franklin Gothic Book" panose="020B0503020102020204" pitchFamily="34" charset="0"/>
                <a:sym typeface="Arial"/>
              </a:rPr>
              <a:t>Director: L.E. Apolinar Josafat Mendoza</a:t>
            </a:r>
            <a:endParaRPr sz="2000" dirty="0">
              <a:latin typeface="Franklin Gothic Book" panose="020B05030201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800000"/>
                </a:solidFill>
                <a:latin typeface="Franklin Gothic Book" panose="020B0503020102020204" pitchFamily="34" charset="0"/>
                <a:sym typeface="Arial"/>
              </a:rPr>
              <a:t> </a:t>
            </a:r>
            <a:endParaRPr sz="2000" dirty="0">
              <a:latin typeface="Franklin Gothic Book" panose="020B0503020102020204" pitchFamily="34" charset="0"/>
            </a:endParaRPr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6">
            <a:alphaModFix/>
          </a:blip>
          <a:srcRect l="15426" t="14162" r="14293" b="24489"/>
          <a:stretch/>
        </p:blipFill>
        <p:spPr>
          <a:xfrm>
            <a:off x="6796113" y="436652"/>
            <a:ext cx="1860527" cy="85465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"/>
          <p:cNvSpPr txBox="1"/>
          <p:nvPr/>
        </p:nvSpPr>
        <p:spPr>
          <a:xfrm>
            <a:off x="1780967" y="1996402"/>
            <a:ext cx="9185100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Nunito"/>
                <a:cs typeface="Nunito"/>
                <a:sym typeface="Nunito"/>
              </a:rPr>
              <a:t>Consejo Estatal de Población</a:t>
            </a:r>
            <a:endParaRPr dirty="0">
              <a:solidFill>
                <a:schemeClr val="tx1"/>
              </a:solidFill>
              <a:latin typeface="Franklin Gothic Demi Cond" panose="020B0706030402020204" pitchFamily="34" charset="0"/>
              <a:ea typeface="Nunito"/>
              <a:cs typeface="Nunito"/>
              <a:sym typeface="Nuni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chemeClr val="tx1"/>
              </a:solidFill>
              <a:latin typeface="Franklin Gothic Demi Cond" panose="020B0706030402020204" pitchFamily="34" charset="0"/>
              <a:ea typeface="Nunito"/>
              <a:cs typeface="Nunito"/>
              <a:sym typeface="Nuni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Nunito"/>
                <a:cs typeface="Nunito"/>
                <a:sym typeface="Nunito"/>
              </a:rPr>
              <a:t>2° Sesión </a:t>
            </a:r>
            <a:r>
              <a:rPr lang="es-MX" sz="36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Nunito"/>
                <a:cs typeface="Nunito"/>
                <a:sym typeface="Nunito"/>
              </a:rPr>
              <a:t>Ordinaria del Grupo </a:t>
            </a:r>
            <a:r>
              <a:rPr lang="es-MX" sz="36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Nunito"/>
                <a:cs typeface="Nunito"/>
                <a:sym typeface="Nunito"/>
              </a:rPr>
              <a:t>Estatal </a:t>
            </a:r>
            <a:r>
              <a:rPr lang="es-MX" sz="36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Nunito"/>
                <a:cs typeface="Nunito"/>
                <a:sym typeface="Nunito"/>
              </a:rPr>
              <a:t>para la Prevención del </a:t>
            </a:r>
            <a:r>
              <a:rPr lang="es-MX" sz="36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Nunito"/>
                <a:cs typeface="Nunito"/>
                <a:sym typeface="Nunito"/>
              </a:rPr>
              <a:t>Embarazo </a:t>
            </a:r>
            <a:r>
              <a:rPr lang="es-MX" sz="36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Nunito"/>
                <a:cs typeface="Nunito"/>
                <a:sym typeface="Nunito"/>
              </a:rPr>
              <a:t>Adolescente.</a:t>
            </a:r>
            <a:endParaRPr sz="1200" dirty="0">
              <a:solidFill>
                <a:schemeClr val="tx1"/>
              </a:solidFill>
              <a:latin typeface="Franklin Gothic Demi Cond" panose="020B0706030402020204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6487838" y="6092514"/>
            <a:ext cx="41193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Morelia, Michoacán. 11 de Diciembre del 2024.</a:t>
            </a:r>
            <a:endParaRPr sz="160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83010" y="291148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8818" y="378844"/>
            <a:ext cx="1867979" cy="97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"/>
          <p:cNvCxnSpPr/>
          <p:nvPr/>
        </p:nvCxnSpPr>
        <p:spPr>
          <a:xfrm>
            <a:off x="701126" y="1534955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d0fdb34e8_1_212"/>
          <p:cNvSpPr txBox="1">
            <a:spLocks noGrp="1"/>
          </p:cNvSpPr>
          <p:nvPr>
            <p:ph type="ctrTitle"/>
          </p:nvPr>
        </p:nvSpPr>
        <p:spPr>
          <a:xfrm>
            <a:off x="331722" y="1362290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 smtClean="0"/>
              <a:t>  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1062787" y="1761129"/>
            <a:ext cx="3801869" cy="60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INSTITUTO GESTALT</a:t>
            </a:r>
            <a:endParaRPr lang="es-MX" sz="32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11" name="Google Shape;68;p1"/>
          <p:cNvCxnSpPr/>
          <p:nvPr/>
        </p:nvCxnSpPr>
        <p:spPr>
          <a:xfrm>
            <a:off x="819507" y="1401956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Google Shape;58;p1"/>
          <p:cNvPicPr preferRelativeResize="0"/>
          <p:nvPr/>
        </p:nvPicPr>
        <p:blipFill rotWithShape="1">
          <a:blip r:embed="rId3">
            <a:alphaModFix/>
          </a:blip>
          <a:srcRect r="58928"/>
          <a:stretch/>
        </p:blipFill>
        <p:spPr>
          <a:xfrm>
            <a:off x="9350349" y="18507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3;p1"/>
          <p:cNvPicPr preferRelativeResize="0"/>
          <p:nvPr/>
        </p:nvPicPr>
        <p:blipFill rotWithShape="1">
          <a:blip r:embed="rId4">
            <a:alphaModFix/>
          </a:blip>
          <a:srcRect l="15426" t="14162" r="14293" b="24489"/>
          <a:stretch/>
        </p:blipFill>
        <p:spPr>
          <a:xfrm>
            <a:off x="6992783" y="404712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0878" y="163146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7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4255" y="282833"/>
            <a:ext cx="1867979" cy="9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99948" y="6120644"/>
            <a:ext cx="591996" cy="713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221;p8"/>
          <p:cNvGrpSpPr/>
          <p:nvPr/>
        </p:nvGrpSpPr>
        <p:grpSpPr>
          <a:xfrm>
            <a:off x="4534595" y="1776892"/>
            <a:ext cx="3552393" cy="896589"/>
            <a:chOff x="1227754" y="551025"/>
            <a:chExt cx="3623721" cy="947571"/>
          </a:xfrm>
          <a:solidFill>
            <a:schemeClr val="accent5">
              <a:lumMod val="50000"/>
            </a:schemeClr>
          </a:solidFill>
        </p:grpSpPr>
        <p:sp>
          <p:nvSpPr>
            <p:cNvPr id="17" name="Google Shape;223;p8"/>
            <p:cNvSpPr txBox="1"/>
            <p:nvPr/>
          </p:nvSpPr>
          <p:spPr>
            <a:xfrm>
              <a:off x="2224631" y="704448"/>
              <a:ext cx="2626844" cy="6195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spcFirstLastPara="1" wrap="square" lIns="594225" tIns="73650" rIns="73650" bIns="7365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900" b="1" dirty="0" smtClean="0">
                  <a:solidFill>
                    <a:schemeClr val="lt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GESTALT</a:t>
              </a:r>
              <a:endParaRPr sz="2900" b="1" cap="none" dirty="0">
                <a:solidFill>
                  <a:schemeClr val="lt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24;p8"/>
            <p:cNvSpPr/>
            <p:nvPr/>
          </p:nvSpPr>
          <p:spPr>
            <a:xfrm>
              <a:off x="1227754" y="551025"/>
              <a:ext cx="980802" cy="947571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b="1" dirty="0" smtClean="0">
                  <a:solidFill>
                    <a:schemeClr val="dk1"/>
                  </a:solidFill>
                  <a:latin typeface="Franklin Gothic Demi Cond" panose="020B0706030402020204" pitchFamily="34" charset="0"/>
                </a:rPr>
                <a:t>700</a:t>
              </a:r>
              <a:endParaRPr sz="2400" b="1" dirty="0">
                <a:solidFill>
                  <a:schemeClr val="dk1"/>
                </a:solidFill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34" y="2381697"/>
            <a:ext cx="1093820" cy="1093820"/>
          </a:xfrm>
          <a:prstGeom prst="rect">
            <a:avLst/>
          </a:prstGeom>
        </p:spPr>
      </p:pic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 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2" y="3778833"/>
            <a:ext cx="2979287" cy="2234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7" y="2849311"/>
            <a:ext cx="3394449" cy="2545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75" y="2116644"/>
            <a:ext cx="2374095" cy="1780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63" y="4388256"/>
            <a:ext cx="2499919" cy="1874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</a:t>
            </a:r>
            <a:endParaRPr lang="es-MX" dirty="0"/>
          </a:p>
        </p:txBody>
      </p:sp>
      <p:cxnSp>
        <p:nvCxnSpPr>
          <p:cNvPr id="3" name="Google Shape;68;p1"/>
          <p:cNvCxnSpPr/>
          <p:nvPr/>
        </p:nvCxnSpPr>
        <p:spPr>
          <a:xfrm>
            <a:off x="390616" y="1347909"/>
            <a:ext cx="11109332" cy="8693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Google Shape;58;p1"/>
          <p:cNvPicPr preferRelativeResize="0"/>
          <p:nvPr/>
        </p:nvPicPr>
        <p:blipFill rotWithShape="1">
          <a:blip r:embed="rId2">
            <a:alphaModFix/>
          </a:blip>
          <a:srcRect r="58928"/>
          <a:stretch/>
        </p:blipFill>
        <p:spPr>
          <a:xfrm>
            <a:off x="9376982" y="8962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3;p1"/>
          <p:cNvPicPr preferRelativeResize="0"/>
          <p:nvPr/>
        </p:nvPicPr>
        <p:blipFill rotWithShape="1">
          <a:blip r:embed="rId3">
            <a:alphaModFix/>
          </a:blip>
          <a:srcRect l="15426" t="14162" r="14293" b="24489"/>
          <a:stretch/>
        </p:blipFill>
        <p:spPr>
          <a:xfrm>
            <a:off x="7016954" y="322139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8575" y="159080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173" y="206522"/>
            <a:ext cx="1867979" cy="9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1736348" y="1717983"/>
            <a:ext cx="335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sym typeface="Arial Narrow"/>
              </a:rPr>
              <a:t>TARIMBARO  </a:t>
            </a:r>
            <a:endParaRPr lang="es-MX" sz="32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9" name="Google Shape;18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9948" y="6120644"/>
            <a:ext cx="591996" cy="713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221;p8"/>
          <p:cNvGrpSpPr/>
          <p:nvPr/>
        </p:nvGrpSpPr>
        <p:grpSpPr>
          <a:xfrm>
            <a:off x="468908" y="2256090"/>
            <a:ext cx="3599006" cy="1067833"/>
            <a:chOff x="1224155" y="583009"/>
            <a:chExt cx="3648628" cy="910732"/>
          </a:xfrm>
          <a:solidFill>
            <a:schemeClr val="accent5">
              <a:lumMod val="50000"/>
            </a:schemeClr>
          </a:solidFill>
        </p:grpSpPr>
        <p:sp>
          <p:nvSpPr>
            <p:cNvPr id="11" name="Google Shape;223;p8"/>
            <p:cNvSpPr txBox="1"/>
            <p:nvPr/>
          </p:nvSpPr>
          <p:spPr>
            <a:xfrm>
              <a:off x="2224631" y="704448"/>
              <a:ext cx="2648152" cy="789293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spcFirstLastPara="1" wrap="square" lIns="594225" tIns="73650" rIns="73650" bIns="7365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 dirty="0" smtClean="0">
                  <a:solidFill>
                    <a:schemeClr val="lt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ESC. SEC. FEDERAL #16, </a:t>
              </a:r>
              <a:r>
                <a:rPr lang="es-MX" sz="1800" b="1" cap="none" dirty="0" smtClean="0">
                  <a:solidFill>
                    <a:schemeClr val="lt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GALAXIA.</a:t>
              </a:r>
              <a:endParaRPr sz="1800" b="1" cap="none" dirty="0">
                <a:solidFill>
                  <a:schemeClr val="lt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24;p8"/>
            <p:cNvSpPr/>
            <p:nvPr/>
          </p:nvSpPr>
          <p:spPr>
            <a:xfrm>
              <a:off x="1224155" y="583009"/>
              <a:ext cx="980802" cy="910732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b="1" dirty="0">
                  <a:solidFill>
                    <a:schemeClr val="dk1"/>
                  </a:solidFill>
                  <a:latin typeface="Franklin Gothic Demi Cond" panose="020B0706030402020204" pitchFamily="34" charset="0"/>
                </a:rPr>
                <a:t>5</a:t>
              </a:r>
              <a:r>
                <a:rPr lang="es-MX" sz="2400" b="1" dirty="0" smtClean="0">
                  <a:solidFill>
                    <a:schemeClr val="dk1"/>
                  </a:solidFill>
                  <a:latin typeface="Franklin Gothic Demi Cond" panose="020B0706030402020204" pitchFamily="34" charset="0"/>
                </a:rPr>
                <a:t>00</a:t>
              </a:r>
              <a:endParaRPr sz="2400" b="1" dirty="0">
                <a:solidFill>
                  <a:schemeClr val="dk1"/>
                </a:solidFill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49" y="3544815"/>
            <a:ext cx="1999125" cy="1499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16" y="3888458"/>
            <a:ext cx="3206109" cy="242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96" y="1757289"/>
            <a:ext cx="1964556" cy="1473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29" y="1813149"/>
            <a:ext cx="1962134" cy="1473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09" y="3911073"/>
            <a:ext cx="3168188" cy="23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28" y="5233776"/>
            <a:ext cx="1993997" cy="1495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82" y="1788058"/>
            <a:ext cx="1973143" cy="147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152" y="4150289"/>
            <a:ext cx="2091259" cy="156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1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</a:t>
            </a:r>
            <a:endParaRPr lang="es-MX" dirty="0"/>
          </a:p>
        </p:txBody>
      </p:sp>
      <p:cxnSp>
        <p:nvCxnSpPr>
          <p:cNvPr id="3" name="Google Shape;68;p1"/>
          <p:cNvCxnSpPr/>
          <p:nvPr/>
        </p:nvCxnSpPr>
        <p:spPr>
          <a:xfrm>
            <a:off x="390616" y="1347909"/>
            <a:ext cx="11109332" cy="8693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Google Shape;58;p1"/>
          <p:cNvPicPr preferRelativeResize="0"/>
          <p:nvPr/>
        </p:nvPicPr>
        <p:blipFill rotWithShape="1">
          <a:blip r:embed="rId2">
            <a:alphaModFix/>
          </a:blip>
          <a:srcRect r="58928"/>
          <a:stretch/>
        </p:blipFill>
        <p:spPr>
          <a:xfrm>
            <a:off x="9376982" y="8962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3;p1"/>
          <p:cNvPicPr preferRelativeResize="0"/>
          <p:nvPr/>
        </p:nvPicPr>
        <p:blipFill rotWithShape="1">
          <a:blip r:embed="rId3">
            <a:alphaModFix/>
          </a:blip>
          <a:srcRect l="15426" t="14162" r="14293" b="24489"/>
          <a:stretch/>
        </p:blipFill>
        <p:spPr>
          <a:xfrm>
            <a:off x="7016954" y="322139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8575" y="159080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173" y="206522"/>
            <a:ext cx="1867979" cy="9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891934" y="1772241"/>
            <a:ext cx="477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sym typeface="Arial Narrow"/>
              </a:rPr>
              <a:t>PLANTEL SANTA CLARA</a:t>
            </a:r>
            <a:endParaRPr lang="es-MX" sz="32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9" name="Google Shape;18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9948" y="6120644"/>
            <a:ext cx="591996" cy="713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221;p8"/>
          <p:cNvGrpSpPr/>
          <p:nvPr/>
        </p:nvGrpSpPr>
        <p:grpSpPr>
          <a:xfrm>
            <a:off x="239645" y="2369687"/>
            <a:ext cx="3908056" cy="1212053"/>
            <a:chOff x="1194455" y="540412"/>
            <a:chExt cx="3657020" cy="947571"/>
          </a:xfrm>
          <a:solidFill>
            <a:schemeClr val="accent5">
              <a:lumMod val="50000"/>
            </a:schemeClr>
          </a:solidFill>
        </p:grpSpPr>
        <p:sp>
          <p:nvSpPr>
            <p:cNvPr id="11" name="Google Shape;223;p8"/>
            <p:cNvSpPr txBox="1"/>
            <p:nvPr/>
          </p:nvSpPr>
          <p:spPr>
            <a:xfrm>
              <a:off x="2224631" y="704448"/>
              <a:ext cx="2626844" cy="6195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spcFirstLastPara="1" wrap="square" lIns="594225" tIns="73650" rIns="73650" bIns="7365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900" b="1" dirty="0" smtClean="0">
                  <a:solidFill>
                    <a:schemeClr val="lt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COLEGIO DE BACHILLERES.</a:t>
              </a:r>
              <a:endParaRPr sz="2900" b="1" cap="none" dirty="0">
                <a:solidFill>
                  <a:schemeClr val="lt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24;p8"/>
            <p:cNvSpPr/>
            <p:nvPr/>
          </p:nvSpPr>
          <p:spPr>
            <a:xfrm>
              <a:off x="1194455" y="540412"/>
              <a:ext cx="980802" cy="947571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b="1" dirty="0" smtClean="0">
                  <a:solidFill>
                    <a:schemeClr val="dk1"/>
                  </a:solidFill>
                  <a:latin typeface="Franklin Gothic Demi Cond" panose="020B0706030402020204" pitchFamily="34" charset="0"/>
                </a:rPr>
                <a:t>500</a:t>
              </a:r>
              <a:endParaRPr sz="2400" b="1" dirty="0">
                <a:solidFill>
                  <a:schemeClr val="dk1"/>
                </a:solidFill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20" y="3812178"/>
            <a:ext cx="2676405" cy="2009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t="-1268" b="-1"/>
          <a:stretch/>
        </p:blipFill>
        <p:spPr>
          <a:xfrm>
            <a:off x="4784080" y="2040763"/>
            <a:ext cx="1998955" cy="200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56" y="2067501"/>
            <a:ext cx="2582756" cy="1939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92" y="2332220"/>
            <a:ext cx="2089772" cy="278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11" y="4049926"/>
            <a:ext cx="2663941" cy="200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76" y="4220538"/>
            <a:ext cx="2530351" cy="190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14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 dirty="0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7755" y="6144256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3758" y="1480049"/>
            <a:ext cx="3714772" cy="490405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8"/>
          <p:cNvSpPr/>
          <p:nvPr/>
        </p:nvSpPr>
        <p:spPr>
          <a:xfrm>
            <a:off x="549811" y="1604348"/>
            <a:ext cx="76470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PREFECO  “</a:t>
            </a:r>
            <a:r>
              <a:rPr lang="es-MX" sz="32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MELCHOR OCAMPO</a:t>
            </a:r>
            <a:r>
              <a:rPr lang="es-MX" sz="32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”.</a:t>
            </a:r>
            <a:endParaRPr sz="3200" b="1" dirty="0">
              <a:solidFill>
                <a:schemeClr val="tx1"/>
              </a:solidFill>
              <a:latin typeface="Franklin Gothic Demi Cond" panose="020B0706030402020204" pitchFamily="34" charset="0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221" name="Google Shape;221;p8"/>
          <p:cNvGrpSpPr/>
          <p:nvPr/>
        </p:nvGrpSpPr>
        <p:grpSpPr>
          <a:xfrm>
            <a:off x="7207012" y="3979207"/>
            <a:ext cx="3580934" cy="1111027"/>
            <a:chOff x="1193444" y="561973"/>
            <a:chExt cx="3630307" cy="947571"/>
          </a:xfrm>
          <a:solidFill>
            <a:schemeClr val="accent5">
              <a:lumMod val="50000"/>
            </a:schemeClr>
          </a:solidFill>
        </p:grpSpPr>
        <p:sp>
          <p:nvSpPr>
            <p:cNvPr id="223" name="Google Shape;223;p8"/>
            <p:cNvSpPr txBox="1"/>
            <p:nvPr/>
          </p:nvSpPr>
          <p:spPr>
            <a:xfrm>
              <a:off x="2196907" y="726009"/>
              <a:ext cx="2626844" cy="6195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spcFirstLastPara="1" wrap="square" lIns="594225" tIns="73650" rIns="73650" bIns="7365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900" b="1" dirty="0">
                  <a:solidFill>
                    <a:schemeClr val="lt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PREFECO MORELIA</a:t>
              </a:r>
              <a:endParaRPr sz="2900" b="1" cap="none" dirty="0">
                <a:solidFill>
                  <a:schemeClr val="lt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193444" y="561973"/>
              <a:ext cx="980802" cy="947571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b="1" dirty="0" smtClean="0">
                  <a:solidFill>
                    <a:schemeClr val="dk1"/>
                  </a:solidFill>
                  <a:latin typeface="Franklin Gothic Demi Cond" panose="020B0706030402020204" pitchFamily="34" charset="0"/>
                </a:rPr>
                <a:t>700</a:t>
              </a:r>
              <a:endParaRPr sz="2400" b="1" dirty="0">
                <a:solidFill>
                  <a:schemeClr val="dk1"/>
                </a:solidFill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225" name="Google Shape;22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2599" y="4959241"/>
            <a:ext cx="1709018" cy="17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"/>
          <p:cNvPicPr preferRelativeResize="0"/>
          <p:nvPr/>
        </p:nvPicPr>
        <p:blipFill rotWithShape="1">
          <a:blip r:embed="rId6">
            <a:alphaModFix/>
          </a:blip>
          <a:srcRect t="-4690" b="4690"/>
          <a:stretch/>
        </p:blipFill>
        <p:spPr>
          <a:xfrm>
            <a:off x="549811" y="2313382"/>
            <a:ext cx="2379899" cy="183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7" name="Google Shape;22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6436" y="1789802"/>
            <a:ext cx="3292515" cy="214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8" name="Google Shape;22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5393" y="4376006"/>
            <a:ext cx="2377896" cy="217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9" name="Google Shape;22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95393" y="2314189"/>
            <a:ext cx="2414526" cy="18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0" name="Google Shape;23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906" y="4389782"/>
            <a:ext cx="2447720" cy="214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Google Shape;68;p1"/>
          <p:cNvCxnSpPr/>
          <p:nvPr/>
        </p:nvCxnSpPr>
        <p:spPr>
          <a:xfrm>
            <a:off x="480366" y="1307736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" name="Google Shape;58;p1"/>
          <p:cNvPicPr preferRelativeResize="0"/>
          <p:nvPr/>
        </p:nvPicPr>
        <p:blipFill rotWithShape="1">
          <a:blip r:embed="rId11">
            <a:alphaModFix/>
          </a:blip>
          <a:srcRect r="58928"/>
          <a:stretch/>
        </p:blipFill>
        <p:spPr>
          <a:xfrm>
            <a:off x="9252694" y="74228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3;p1"/>
          <p:cNvPicPr preferRelativeResize="0"/>
          <p:nvPr/>
        </p:nvPicPr>
        <p:blipFill rotWithShape="1">
          <a:blip r:embed="rId12">
            <a:alphaModFix/>
          </a:blip>
          <a:srcRect l="15426" t="14162" r="14293" b="24489"/>
          <a:stretch/>
        </p:blipFill>
        <p:spPr>
          <a:xfrm>
            <a:off x="6886739" y="339372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43223" y="197592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7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58111" y="235503"/>
            <a:ext cx="1867979" cy="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5040" y="5957552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9350" y="678652"/>
            <a:ext cx="3714776" cy="57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9"/>
          <p:cNvSpPr txBox="1"/>
          <p:nvPr/>
        </p:nvSpPr>
        <p:spPr>
          <a:xfrm>
            <a:off x="1169743" y="2157450"/>
            <a:ext cx="9639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4159354" y="4406656"/>
            <a:ext cx="9951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grpSp>
        <p:nvGrpSpPr>
          <p:cNvPr id="245" name="Google Shape;245;p9"/>
          <p:cNvGrpSpPr/>
          <p:nvPr/>
        </p:nvGrpSpPr>
        <p:grpSpPr>
          <a:xfrm>
            <a:off x="7948467" y="1691037"/>
            <a:ext cx="4060551" cy="958094"/>
            <a:chOff x="270213" y="0"/>
            <a:chExt cx="4233861" cy="1077600"/>
          </a:xfrm>
          <a:solidFill>
            <a:schemeClr val="accent5">
              <a:lumMod val="50000"/>
            </a:schemeClr>
          </a:solidFill>
        </p:grpSpPr>
        <p:sp>
          <p:nvSpPr>
            <p:cNvPr id="246" name="Google Shape;246;p9"/>
            <p:cNvSpPr/>
            <p:nvPr/>
          </p:nvSpPr>
          <p:spPr>
            <a:xfrm>
              <a:off x="270213" y="229679"/>
              <a:ext cx="3282600" cy="542400"/>
            </a:xfrm>
            <a:prstGeom prst="rect">
              <a:avLst/>
            </a:pr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Franklin Gothic Book" panose="020B0503020102020204" pitchFamily="34" charset="0"/>
              </a:endParaRPr>
            </a:p>
          </p:txBody>
        </p:sp>
        <p:sp>
          <p:nvSpPr>
            <p:cNvPr id="247" name="Google Shape;247;p9"/>
            <p:cNvSpPr txBox="1"/>
            <p:nvPr/>
          </p:nvSpPr>
          <p:spPr>
            <a:xfrm>
              <a:off x="270213" y="229679"/>
              <a:ext cx="3282600" cy="542400"/>
            </a:xfrm>
            <a:prstGeom prst="rect">
              <a:avLst/>
            </a:prstGeom>
            <a:grp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00" tIns="71100" rIns="486875" bIns="7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 b="1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CONALEP Y </a:t>
              </a:r>
              <a:r>
                <a:rPr lang="es-MX" sz="2000" b="1" dirty="0" smtClean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CETIS 120</a:t>
              </a:r>
              <a:endParaRPr sz="2000" b="1" cap="none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460374" y="0"/>
              <a:ext cx="1043700" cy="107760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 dirty="0" smtClean="0">
                  <a:solidFill>
                    <a:schemeClr val="tx1"/>
                  </a:solidFill>
                  <a:latin typeface="Franklin Gothic Demi Cond" panose="020B0706030402020204" pitchFamily="34" charset="0"/>
                </a:rPr>
                <a:t>1000</a:t>
              </a:r>
              <a:endParaRPr sz="1800" b="1" dirty="0">
                <a:solidFill>
                  <a:schemeClr val="tx1"/>
                </a:solidFill>
                <a:latin typeface="Franklin Gothic Demi Cond" panose="020B0706030402020204" pitchFamily="34" charset="0"/>
              </a:endParaRPr>
            </a:p>
          </p:txBody>
        </p:sp>
      </p:grpSp>
      <p:sp>
        <p:nvSpPr>
          <p:cNvPr id="249" name="Google Shape;249;p9"/>
          <p:cNvSpPr txBox="1"/>
          <p:nvPr/>
        </p:nvSpPr>
        <p:spPr>
          <a:xfrm>
            <a:off x="98799" y="1497000"/>
            <a:ext cx="728742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DÍA NACIONAL PARA LA PREVENCIÓN DEL EMBARAZO ADOLESCENTE.</a:t>
            </a:r>
            <a:endParaRPr sz="3200" b="1" dirty="0">
              <a:solidFill>
                <a:schemeClr val="tx1"/>
              </a:solidFill>
              <a:latin typeface="Franklin Gothic Demi Cond" panose="020B0706030402020204" pitchFamily="34" charset="0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0" name="Google Shape;250;p9"/>
          <p:cNvPicPr preferRelativeResize="0"/>
          <p:nvPr/>
        </p:nvPicPr>
        <p:blipFill rotWithShape="1">
          <a:blip r:embed="rId5">
            <a:alphaModFix/>
          </a:blip>
          <a:srcRect b="33945"/>
          <a:stretch/>
        </p:blipFill>
        <p:spPr>
          <a:xfrm>
            <a:off x="1864751" y="2804672"/>
            <a:ext cx="3400105" cy="181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" name="Google Shape;25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22600" y="2333435"/>
            <a:ext cx="1369075" cy="13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"/>
          <p:cNvPicPr preferRelativeResize="0"/>
          <p:nvPr/>
        </p:nvPicPr>
        <p:blipFill rotWithShape="1">
          <a:blip r:embed="rId7">
            <a:alphaModFix/>
          </a:blip>
          <a:srcRect l="14527" t="1816" r="10778"/>
          <a:stretch/>
        </p:blipFill>
        <p:spPr>
          <a:xfrm>
            <a:off x="98800" y="2949500"/>
            <a:ext cx="1607326" cy="341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8" name="Google Shape;258;p9"/>
          <p:cNvPicPr preferRelativeResize="0"/>
          <p:nvPr/>
        </p:nvPicPr>
        <p:blipFill rotWithShape="1">
          <a:blip r:embed="rId8">
            <a:alphaModFix/>
          </a:blip>
          <a:srcRect t="30206"/>
          <a:stretch/>
        </p:blipFill>
        <p:spPr>
          <a:xfrm>
            <a:off x="1882184" y="4697699"/>
            <a:ext cx="3382672" cy="1670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9" name="Google Shape;259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0914" y="2896200"/>
            <a:ext cx="2433224" cy="341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70" y="3050538"/>
            <a:ext cx="798898" cy="913026"/>
          </a:xfrm>
          <a:prstGeom prst="rect">
            <a:avLst/>
          </a:prstGeom>
        </p:spPr>
      </p:pic>
      <p:cxnSp>
        <p:nvCxnSpPr>
          <p:cNvPr id="23" name="Google Shape;68;p1"/>
          <p:cNvCxnSpPr/>
          <p:nvPr/>
        </p:nvCxnSpPr>
        <p:spPr>
          <a:xfrm>
            <a:off x="825865" y="1372612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Google Shape;58;p1"/>
          <p:cNvPicPr preferRelativeResize="0"/>
          <p:nvPr/>
        </p:nvPicPr>
        <p:blipFill rotWithShape="1">
          <a:blip r:embed="rId11">
            <a:alphaModFix/>
          </a:blip>
          <a:srcRect r="58928"/>
          <a:stretch/>
        </p:blipFill>
        <p:spPr>
          <a:xfrm>
            <a:off x="9350348" y="133792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3;p1"/>
          <p:cNvPicPr preferRelativeResize="0"/>
          <p:nvPr/>
        </p:nvPicPr>
        <p:blipFill rotWithShape="1">
          <a:blip r:embed="rId12">
            <a:alphaModFix/>
          </a:blip>
          <a:srcRect l="15426" t="14162" r="14293" b="24489"/>
          <a:stretch/>
        </p:blipFill>
        <p:spPr>
          <a:xfrm>
            <a:off x="6981033" y="309863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59338" y="182383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7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48146" y="271234"/>
            <a:ext cx="1867979" cy="9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39" y="4103917"/>
            <a:ext cx="3018408" cy="226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9354" y="1567934"/>
            <a:ext cx="3714772" cy="490405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3"/>
          <p:cNvSpPr txBox="1"/>
          <p:nvPr/>
        </p:nvSpPr>
        <p:spPr>
          <a:xfrm>
            <a:off x="1027700" y="2126389"/>
            <a:ext cx="963915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408397" y="832385"/>
            <a:ext cx="8851449" cy="6375153"/>
            <a:chOff x="-29800" y="-843859"/>
            <a:chExt cx="8851449" cy="6375153"/>
          </a:xfrm>
        </p:grpSpPr>
        <p:sp>
          <p:nvSpPr>
            <p:cNvPr id="299" name="Google Shape;299;p13"/>
            <p:cNvSpPr/>
            <p:nvPr/>
          </p:nvSpPr>
          <p:spPr>
            <a:xfrm>
              <a:off x="2446496" y="-843859"/>
              <a:ext cx="6375153" cy="6375153"/>
            </a:xfrm>
            <a:prstGeom prst="blockArc">
              <a:avLst>
                <a:gd name="adj1" fmla="val 8100000"/>
                <a:gd name="adj2" fmla="val 13500000"/>
                <a:gd name="adj3" fmla="val 339"/>
              </a:avLst>
            </a:prstGeom>
            <a:noFill/>
            <a:ln w="12700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0" y="216857"/>
              <a:ext cx="4274766" cy="523545"/>
            </a:xfrm>
            <a:prstGeom prst="rect">
              <a:avLst/>
            </a:prstGeom>
            <a:solidFill>
              <a:srgbClr val="A25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01" name="Google Shape;301;p13"/>
            <p:cNvSpPr txBox="1"/>
            <p:nvPr/>
          </p:nvSpPr>
          <p:spPr>
            <a:xfrm>
              <a:off x="0" y="216857"/>
              <a:ext cx="4274766" cy="52354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50800" tIns="50800" rIns="469975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 cap="none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COLEGIO PRIMITIVO DE SAN NICOLAS DE HIDALGO</a:t>
              </a:r>
              <a:endParaRPr sz="1800" b="1" cap="none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3815635" y="27282"/>
              <a:ext cx="1143938" cy="94649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29800" y="1179093"/>
              <a:ext cx="3993936" cy="592112"/>
            </a:xfrm>
            <a:prstGeom prst="rect">
              <a:avLst/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04" name="Google Shape;304;p13"/>
            <p:cNvSpPr txBox="1"/>
            <p:nvPr/>
          </p:nvSpPr>
          <p:spPr>
            <a:xfrm>
              <a:off x="-29800" y="1179093"/>
              <a:ext cx="3993936" cy="59211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50800" tIns="50800" rIns="469975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JOSE MARIA MORELOS Y PAVON</a:t>
              </a:r>
              <a:endParaRPr sz="1800" b="1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474052" y="968234"/>
              <a:ext cx="980167" cy="92501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-29800" y="2066977"/>
              <a:ext cx="3863713" cy="592112"/>
            </a:xfrm>
            <a:prstGeom prst="rect">
              <a:avLst/>
            </a:prstGeom>
            <a:solidFill>
              <a:srgbClr val="A25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07" name="Google Shape;307;p13"/>
            <p:cNvSpPr txBox="1"/>
            <p:nvPr/>
          </p:nvSpPr>
          <p:spPr>
            <a:xfrm>
              <a:off x="-29800" y="2066977"/>
              <a:ext cx="3863713" cy="5921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50800" tIns="50800" rIns="469975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PASCUAL ORTIZ RUBIO</a:t>
              </a:r>
              <a:endParaRPr sz="1800" b="1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3330425" y="1899320"/>
              <a:ext cx="1006975" cy="9274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-29800" y="2954861"/>
              <a:ext cx="3993936" cy="592112"/>
            </a:xfrm>
            <a:prstGeom prst="rect">
              <a:avLst/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10" name="Google Shape;310;p13"/>
            <p:cNvSpPr txBox="1"/>
            <p:nvPr/>
          </p:nvSpPr>
          <p:spPr>
            <a:xfrm>
              <a:off x="-29800" y="2954861"/>
              <a:ext cx="3993936" cy="5921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50800" tIns="50800" rIns="469975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ISAAC ARRIAGA</a:t>
              </a:r>
              <a:endParaRPr sz="1800" b="1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3430335" y="2825943"/>
              <a:ext cx="1067600" cy="90323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-29800" y="3842745"/>
              <a:ext cx="4418226" cy="592112"/>
            </a:xfrm>
            <a:prstGeom prst="rect">
              <a:avLst/>
            </a:prstGeom>
            <a:solidFill>
              <a:srgbClr val="A25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  <p:sp>
          <p:nvSpPr>
            <p:cNvPr id="313" name="Google Shape;313;p13"/>
            <p:cNvSpPr txBox="1"/>
            <p:nvPr/>
          </p:nvSpPr>
          <p:spPr>
            <a:xfrm>
              <a:off x="-29800" y="3842745"/>
              <a:ext cx="4418226" cy="592112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</p:spPr>
          <p:txBody>
            <a:bodyPr spcFirstLastPara="1" wrap="square" lIns="50800" tIns="50800" rIns="469975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b="1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MELCHOR OCAMPO</a:t>
              </a:r>
              <a:endParaRPr sz="1800" b="1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3827218" y="3637116"/>
              <a:ext cx="1122415" cy="10033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15" name="Google Shape;315;p13"/>
          <p:cNvSpPr txBox="1"/>
          <p:nvPr/>
        </p:nvSpPr>
        <p:spPr>
          <a:xfrm>
            <a:off x="4301444" y="1906698"/>
            <a:ext cx="11323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Century"/>
                <a:cs typeface="Century"/>
                <a:sym typeface="Century"/>
              </a:rPr>
              <a:t>1,790</a:t>
            </a:r>
            <a:endParaRPr sz="2800" b="1" dirty="0">
              <a:solidFill>
                <a:schemeClr val="dk1"/>
              </a:solidFill>
              <a:latin typeface="Franklin Gothic Demi Cond" panose="020B0706030402020204" pitchFamily="34" charset="0"/>
              <a:ea typeface="Century"/>
              <a:cs typeface="Century"/>
              <a:sym typeface="Century"/>
            </a:endParaRPr>
          </a:p>
        </p:txBody>
      </p:sp>
      <p:sp>
        <p:nvSpPr>
          <p:cNvPr id="316" name="Google Shape;316;p13"/>
          <p:cNvSpPr txBox="1"/>
          <p:nvPr/>
        </p:nvSpPr>
        <p:spPr>
          <a:xfrm>
            <a:off x="3901284" y="3758351"/>
            <a:ext cx="11494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Century"/>
                <a:cs typeface="Century"/>
                <a:sym typeface="Century"/>
              </a:rPr>
              <a:t>1,236</a:t>
            </a:r>
            <a:endParaRPr sz="2800" dirty="0">
              <a:solidFill>
                <a:schemeClr val="dk1"/>
              </a:solidFill>
              <a:latin typeface="Franklin Gothic Demi Cond" panose="020B0706030402020204" pitchFamily="34" charset="0"/>
              <a:ea typeface="Century"/>
              <a:cs typeface="Century"/>
              <a:sym typeface="Century"/>
            </a:endParaRPr>
          </a:p>
        </p:txBody>
      </p:sp>
      <p:sp>
        <p:nvSpPr>
          <p:cNvPr id="317" name="Google Shape;317;p13"/>
          <p:cNvSpPr txBox="1"/>
          <p:nvPr/>
        </p:nvSpPr>
        <p:spPr>
          <a:xfrm>
            <a:off x="3996888" y="4694403"/>
            <a:ext cx="11323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Century"/>
                <a:cs typeface="Century"/>
                <a:sym typeface="Century"/>
              </a:rPr>
              <a:t>1820</a:t>
            </a:r>
            <a:endParaRPr sz="2800" dirty="0">
              <a:solidFill>
                <a:schemeClr val="dk1"/>
              </a:solidFill>
              <a:latin typeface="Franklin Gothic Demi Cond" panose="020B0706030402020204" pitchFamily="34" charset="0"/>
              <a:ea typeface="Century"/>
              <a:cs typeface="Century"/>
              <a:sym typeface="Century"/>
            </a:endParaRPr>
          </a:p>
        </p:txBody>
      </p:sp>
      <p:sp>
        <p:nvSpPr>
          <p:cNvPr id="318" name="Google Shape;318;p13"/>
          <p:cNvSpPr txBox="1"/>
          <p:nvPr/>
        </p:nvSpPr>
        <p:spPr>
          <a:xfrm>
            <a:off x="4371235" y="5553435"/>
            <a:ext cx="11323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Century"/>
                <a:cs typeface="Century"/>
                <a:sym typeface="Century"/>
              </a:rPr>
              <a:t>1,100</a:t>
            </a:r>
            <a:endParaRPr sz="2800" dirty="0">
              <a:solidFill>
                <a:schemeClr val="dk1"/>
              </a:solidFill>
              <a:latin typeface="Franklin Gothic Demi Cond" panose="020B0706030402020204" pitchFamily="34" charset="0"/>
              <a:ea typeface="Century"/>
              <a:cs typeface="Century"/>
              <a:sym typeface="Century"/>
            </a:endParaRPr>
          </a:p>
        </p:txBody>
      </p:sp>
      <p:sp>
        <p:nvSpPr>
          <p:cNvPr id="319" name="Google Shape;319;p13"/>
          <p:cNvSpPr txBox="1"/>
          <p:nvPr/>
        </p:nvSpPr>
        <p:spPr>
          <a:xfrm>
            <a:off x="3963140" y="2890014"/>
            <a:ext cx="11323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Century"/>
                <a:cs typeface="Century"/>
                <a:sym typeface="Century"/>
              </a:rPr>
              <a:t>1840</a:t>
            </a:r>
            <a:endParaRPr sz="2800" b="1" dirty="0">
              <a:solidFill>
                <a:schemeClr val="dk1"/>
              </a:solidFill>
              <a:latin typeface="Franklin Gothic Demi Cond" panose="020B0706030402020204" pitchFamily="34" charset="0"/>
              <a:ea typeface="Century"/>
              <a:cs typeface="Century"/>
              <a:sym typeface="Century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8420612" y="1638156"/>
            <a:ext cx="3021300" cy="7386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bg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s-MX" sz="1800" b="1" dirty="0">
                <a:solidFill>
                  <a:schemeClr val="bg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U.M.S.N.H. </a:t>
            </a:r>
            <a:endParaRPr sz="1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chemeClr val="bg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PREPARATORIAS MORELIA</a:t>
            </a:r>
            <a:endParaRPr sz="1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11" y="2050742"/>
            <a:ext cx="2496667" cy="442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Google Shape;130;g31d0fdb34e8_1_147" descr="../Downloads/UMSNH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45070" y="817361"/>
            <a:ext cx="836787" cy="76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88" y="2550586"/>
            <a:ext cx="3499193" cy="414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7459" b="17286"/>
          <a:stretch/>
        </p:blipFill>
        <p:spPr>
          <a:xfrm>
            <a:off x="9773760" y="5553435"/>
            <a:ext cx="2052546" cy="118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3" name="Google Shape;68;p1"/>
          <p:cNvCxnSpPr/>
          <p:nvPr/>
        </p:nvCxnSpPr>
        <p:spPr>
          <a:xfrm>
            <a:off x="516236" y="1313073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" name="Google Shape;58;p1"/>
          <p:cNvPicPr preferRelativeResize="0"/>
          <p:nvPr/>
        </p:nvPicPr>
        <p:blipFill rotWithShape="1">
          <a:blip r:embed="rId9">
            <a:alphaModFix/>
          </a:blip>
          <a:srcRect r="58928"/>
          <a:stretch/>
        </p:blipFill>
        <p:spPr>
          <a:xfrm>
            <a:off x="9381485" y="61363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63;p1"/>
          <p:cNvPicPr preferRelativeResize="0"/>
          <p:nvPr/>
        </p:nvPicPr>
        <p:blipFill rotWithShape="1">
          <a:blip r:embed="rId10">
            <a:alphaModFix/>
          </a:blip>
          <a:srcRect l="15426" t="14162" r="14293" b="24489"/>
          <a:stretch/>
        </p:blipFill>
        <p:spPr>
          <a:xfrm>
            <a:off x="6951046" y="245570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6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50105" y="152933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67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96776" y="213910"/>
            <a:ext cx="1867979" cy="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5599" y="6115119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9354" y="1567934"/>
            <a:ext cx="3714772" cy="490405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4"/>
          <p:cNvSpPr txBox="1"/>
          <p:nvPr/>
        </p:nvSpPr>
        <p:spPr>
          <a:xfrm>
            <a:off x="1027700" y="2126389"/>
            <a:ext cx="963915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9" name="Google Shape;349;p14"/>
          <p:cNvGrpSpPr/>
          <p:nvPr/>
        </p:nvGrpSpPr>
        <p:grpSpPr>
          <a:xfrm>
            <a:off x="728337" y="737439"/>
            <a:ext cx="8613398" cy="6375153"/>
            <a:chOff x="127265" y="-839202"/>
            <a:chExt cx="8613398" cy="6375153"/>
          </a:xfrm>
          <a:solidFill>
            <a:schemeClr val="accent5">
              <a:lumMod val="75000"/>
            </a:schemeClr>
          </a:solidFill>
        </p:grpSpPr>
        <p:sp>
          <p:nvSpPr>
            <p:cNvPr id="350" name="Google Shape;350;p14"/>
            <p:cNvSpPr/>
            <p:nvPr/>
          </p:nvSpPr>
          <p:spPr>
            <a:xfrm>
              <a:off x="2365510" y="-839202"/>
              <a:ext cx="6375153" cy="6375153"/>
            </a:xfrm>
            <a:prstGeom prst="blockArc">
              <a:avLst>
                <a:gd name="adj1" fmla="val 8100000"/>
                <a:gd name="adj2" fmla="val 13500000"/>
                <a:gd name="adj3" fmla="val 339"/>
              </a:avLst>
            </a:prstGeom>
            <a:grpFill/>
            <a:ln w="12700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127265" y="584133"/>
              <a:ext cx="3265513" cy="104113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 txBox="1"/>
            <p:nvPr/>
          </p:nvSpPr>
          <p:spPr>
            <a:xfrm>
              <a:off x="127265" y="584133"/>
              <a:ext cx="3265513" cy="104113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1073775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3200" b="1" cap="none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EDUARDO RUIZ</a:t>
              </a:r>
              <a:endParaRPr sz="3200" b="1" cap="none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2986295" y="502889"/>
              <a:ext cx="1352262" cy="1209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44717" y="2706081"/>
              <a:ext cx="3328824" cy="135280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 txBox="1"/>
            <p:nvPr/>
          </p:nvSpPr>
          <p:spPr>
            <a:xfrm>
              <a:off x="144717" y="2706081"/>
              <a:ext cx="3328824" cy="1352803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</p:spPr>
          <p:txBody>
            <a:bodyPr spcFirstLastPara="1" wrap="square" lIns="50800" tIns="50800" rIns="1073775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3200" b="1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LAZARO CARDENAS</a:t>
              </a:r>
              <a:endParaRPr sz="3200" b="1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2847067" y="2675761"/>
              <a:ext cx="1515360" cy="1388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14"/>
          <p:cNvSpPr/>
          <p:nvPr/>
        </p:nvSpPr>
        <p:spPr>
          <a:xfrm>
            <a:off x="6754589" y="1493845"/>
            <a:ext cx="504377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rgbClr val="D8D8D8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s-MX" sz="32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U.M.S.N.H. </a:t>
            </a:r>
            <a:endParaRPr sz="3200" b="1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PREPARATORIAS URUAPAN</a:t>
            </a:r>
            <a:endParaRPr sz="3200" b="1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58" name="Google Shape;358;p14"/>
          <p:cNvSpPr txBox="1"/>
          <p:nvPr/>
        </p:nvSpPr>
        <p:spPr>
          <a:xfrm>
            <a:off x="3791060" y="4642073"/>
            <a:ext cx="11323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Century"/>
                <a:cs typeface="Century"/>
                <a:sym typeface="Century"/>
              </a:rPr>
              <a:t>1,350</a:t>
            </a:r>
            <a:endParaRPr sz="2800" dirty="0">
              <a:solidFill>
                <a:schemeClr val="dk1"/>
              </a:solidFill>
              <a:latin typeface="Franklin Gothic Demi Cond" panose="020B0706030402020204" pitchFamily="34" charset="0"/>
              <a:ea typeface="Century"/>
              <a:cs typeface="Century"/>
              <a:sym typeface="Century"/>
            </a:endParaRPr>
          </a:p>
        </p:txBody>
      </p:sp>
      <p:sp>
        <p:nvSpPr>
          <p:cNvPr id="359" name="Google Shape;359;p14"/>
          <p:cNvSpPr txBox="1"/>
          <p:nvPr/>
        </p:nvSpPr>
        <p:spPr>
          <a:xfrm>
            <a:off x="3902679" y="2395378"/>
            <a:ext cx="11323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Century"/>
                <a:cs typeface="Century"/>
                <a:sym typeface="Century"/>
              </a:rPr>
              <a:t>955</a:t>
            </a:r>
            <a:endParaRPr sz="2800" dirty="0">
              <a:solidFill>
                <a:schemeClr val="dk1"/>
              </a:solidFill>
              <a:latin typeface="Franklin Gothic Demi Cond" panose="020B0706030402020204" pitchFamily="34" charset="0"/>
              <a:ea typeface="Century"/>
              <a:cs typeface="Century"/>
              <a:sym typeface="Century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91" y="2753992"/>
            <a:ext cx="2063799" cy="1547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Google Shape;130;g31d0fdb34e8_1_147" descr="../Downloads/UMSNH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42799" y="1367936"/>
            <a:ext cx="648112" cy="65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36" y="4672253"/>
            <a:ext cx="2031267" cy="1523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37" y="2798161"/>
            <a:ext cx="2053701" cy="1540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24" y="4587038"/>
            <a:ext cx="2091448" cy="1568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613" y="2742227"/>
            <a:ext cx="2102447" cy="1576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12" y="4550737"/>
            <a:ext cx="2091448" cy="1568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0" name="Google Shape;68;p1"/>
          <p:cNvCxnSpPr/>
          <p:nvPr/>
        </p:nvCxnSpPr>
        <p:spPr>
          <a:xfrm>
            <a:off x="868054" y="1277952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" name="Google Shape;58;p1"/>
          <p:cNvPicPr preferRelativeResize="0"/>
          <p:nvPr/>
        </p:nvPicPr>
        <p:blipFill rotWithShape="1">
          <a:blip r:embed="rId12">
            <a:alphaModFix/>
          </a:blip>
          <a:srcRect r="58928"/>
          <a:stretch/>
        </p:blipFill>
        <p:spPr>
          <a:xfrm>
            <a:off x="9705093" y="88114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3;p1"/>
          <p:cNvPicPr preferRelativeResize="0"/>
          <p:nvPr/>
        </p:nvPicPr>
        <p:blipFill rotWithShape="1">
          <a:blip r:embed="rId13">
            <a:alphaModFix/>
          </a:blip>
          <a:srcRect l="15426" t="14162" r="14293" b="24489"/>
          <a:stretch/>
        </p:blipFill>
        <p:spPr>
          <a:xfrm>
            <a:off x="7335737" y="262518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6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441276" y="113885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7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9132" y="172793"/>
            <a:ext cx="1867979" cy="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" y="532774"/>
            <a:ext cx="10881774" cy="3586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7" name="Google Shape;417;p19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9"/>
          <p:cNvSpPr txBox="1"/>
          <p:nvPr/>
        </p:nvSpPr>
        <p:spPr>
          <a:xfrm>
            <a:off x="1428822" y="2385060"/>
            <a:ext cx="963915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9"/>
          <p:cNvSpPr txBox="1"/>
          <p:nvPr/>
        </p:nvSpPr>
        <p:spPr>
          <a:xfrm>
            <a:off x="5339086" y="4376316"/>
            <a:ext cx="3818877" cy="209987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68575" tIns="45700" rIns="6857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ADOLESCENTES ATENDIDOS</a:t>
            </a:r>
            <a:endParaRPr sz="3600" b="1" dirty="0">
              <a:solidFill>
                <a:schemeClr val="lt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26" name="Google Shape;426;p19"/>
          <p:cNvGrpSpPr/>
          <p:nvPr/>
        </p:nvGrpSpPr>
        <p:grpSpPr>
          <a:xfrm>
            <a:off x="1775333" y="4708713"/>
            <a:ext cx="2860531" cy="1144212"/>
            <a:chOff x="266828" y="599"/>
            <a:chExt cx="2860531" cy="1144212"/>
          </a:xfrm>
        </p:grpSpPr>
        <p:sp>
          <p:nvSpPr>
            <p:cNvPr id="427" name="Google Shape;427;p19"/>
            <p:cNvSpPr/>
            <p:nvPr/>
          </p:nvSpPr>
          <p:spPr>
            <a:xfrm>
              <a:off x="266828" y="599"/>
              <a:ext cx="2860531" cy="1144212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 txBox="1"/>
            <p:nvPr/>
          </p:nvSpPr>
          <p:spPr>
            <a:xfrm>
              <a:off x="838934" y="599"/>
              <a:ext cx="1716319" cy="1144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3900" b="1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MAS </a:t>
              </a:r>
              <a:r>
                <a:rPr lang="es-MX" sz="3900" b="1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DE  </a:t>
              </a:r>
              <a:r>
                <a:rPr lang="es-MX" sz="3900" b="1" smtClean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13,400</a:t>
              </a:r>
              <a:endParaRPr sz="3900" b="1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37" y="1368330"/>
            <a:ext cx="11360700" cy="1122300"/>
          </a:xfrm>
        </p:spPr>
        <p:txBody>
          <a:bodyPr>
            <a:noAutofit/>
          </a:bodyPr>
          <a:lstStyle/>
          <a:p>
            <a:r>
              <a:rPr lang="es-MX" sz="2800" dirty="0" smtClean="0">
                <a:solidFill>
                  <a:srgbClr val="800080"/>
                </a:solidFill>
                <a:latin typeface="Franklin Gothic Demi Cond" panose="020B0706030402020204" pitchFamily="34" charset="0"/>
              </a:rPr>
              <a:t>Tasa Especifica de Fecundidad Adolescente por </a:t>
            </a:r>
            <a:br>
              <a:rPr lang="es-MX" sz="2800" dirty="0" smtClean="0">
                <a:solidFill>
                  <a:srgbClr val="800080"/>
                </a:solidFill>
                <a:latin typeface="Franklin Gothic Demi Cond" panose="020B0706030402020204" pitchFamily="34" charset="0"/>
              </a:rPr>
            </a:br>
            <a:r>
              <a:rPr lang="es-MX" sz="2800" dirty="0" smtClean="0">
                <a:solidFill>
                  <a:srgbClr val="800080"/>
                </a:solidFill>
                <a:latin typeface="Franklin Gothic Demi Cond" panose="020B0706030402020204" pitchFamily="34" charset="0"/>
              </a:rPr>
              <a:t>Entidad Federativa 2024.</a:t>
            </a:r>
            <a:endParaRPr lang="es-MX" sz="2800" dirty="0">
              <a:solidFill>
                <a:srgbClr val="80008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97" y="1168720"/>
            <a:ext cx="10748180" cy="1889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9" y="182657"/>
            <a:ext cx="1865538" cy="9754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17" y="99762"/>
            <a:ext cx="2066723" cy="981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042" y="227672"/>
            <a:ext cx="1859441" cy="8535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925" y="0"/>
            <a:ext cx="1255885" cy="11339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679" y="2501248"/>
            <a:ext cx="7778839" cy="36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9" y="1532586"/>
            <a:ext cx="9865217" cy="261441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81070" y="4410756"/>
            <a:ext cx="89379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800" b="1" dirty="0">
                <a:solidFill>
                  <a:srgbClr val="002060"/>
                </a:solidFill>
              </a:rPr>
              <a:t>La tasa específica de fecundidad adolescente (TEFA) en Michoacán, se redujo en 16.6   por ciento, al descender de 78.74 a 65.63 nacimientos (del 2016 al 2024). Por cada mil adolescentes de 15 a 19 años.</a:t>
            </a:r>
          </a:p>
          <a:p>
            <a:pPr algn="just"/>
            <a:endParaRPr lang="es-MX" sz="1800" b="1" dirty="0">
              <a:solidFill>
                <a:srgbClr val="002060"/>
              </a:solidFill>
            </a:endParaRPr>
          </a:p>
          <a:p>
            <a:pPr algn="just"/>
            <a:r>
              <a:rPr lang="es-MX" sz="1800" b="1" dirty="0">
                <a:solidFill>
                  <a:srgbClr val="002060"/>
                </a:solidFill>
              </a:rPr>
              <a:t>Para el 2030, se tendrá una reducción del 21.3 por ciento, al pasar de 78.74 en 2016, a 61.98 nacimientos por cada mil mujeres.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9" y="1258886"/>
            <a:ext cx="10748180" cy="1889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070" y="206150"/>
            <a:ext cx="1865538" cy="9754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869" y="145465"/>
            <a:ext cx="2066723" cy="98154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834" y="250791"/>
            <a:ext cx="1859441" cy="8535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9910" y="40224"/>
            <a:ext cx="126329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7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1d0fdb34e8_1_107"/>
          <p:cNvSpPr txBox="1"/>
          <p:nvPr/>
        </p:nvSpPr>
        <p:spPr>
          <a:xfrm>
            <a:off x="5248275" y="6546080"/>
            <a:ext cx="20001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g31d0fdb34e8_1_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31d0fdb34e8_1_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0932" y="1703049"/>
            <a:ext cx="3714772" cy="490405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31d0fdb34e8_1_107"/>
          <p:cNvSpPr txBox="1"/>
          <p:nvPr/>
        </p:nvSpPr>
        <p:spPr>
          <a:xfrm>
            <a:off x="6032167" y="5502640"/>
            <a:ext cx="503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31d0fdb34e8_1_107"/>
          <p:cNvSpPr txBox="1"/>
          <p:nvPr/>
        </p:nvSpPr>
        <p:spPr>
          <a:xfrm>
            <a:off x="5617620" y="1613364"/>
            <a:ext cx="5613900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3200" b="1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Contexto:</a:t>
            </a:r>
            <a:endParaRPr sz="3200" b="1" dirty="0">
              <a:solidFill>
                <a:schemeClr val="dk1"/>
              </a:solidFill>
              <a:latin typeface="Franklin Gothic Demi Cond" panose="020B07060304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800" dirty="0">
                <a:solidFill>
                  <a:schemeClr val="dk1"/>
                </a:solidFill>
              </a:rPr>
              <a:t> 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sz="2400" dirty="0">
                <a:solidFill>
                  <a:schemeClr val="dk1"/>
                </a:solidFill>
                <a:latin typeface="Franklin Gothic Book" panose="020B0503020102020204" pitchFamily="34" charset="0"/>
              </a:rPr>
              <a:t>En el marco de la Estrategia Nacional para la Prevención del Embarazo en Adolescentes ENAPEA, el 6 seis de septiembre del </a:t>
            </a:r>
            <a:r>
              <a:rPr lang="es-MX" sz="2400" dirty="0" smtClean="0">
                <a:solidFill>
                  <a:schemeClr val="dk1"/>
                </a:solidFill>
                <a:latin typeface="Franklin Gothic Book" panose="020B0503020102020204" pitchFamily="34" charset="0"/>
              </a:rPr>
              <a:t>2016 se </a:t>
            </a:r>
            <a:r>
              <a:rPr lang="es-MX" sz="2400" dirty="0">
                <a:solidFill>
                  <a:schemeClr val="dk1"/>
                </a:solidFill>
                <a:latin typeface="Franklin Gothic Book" panose="020B0503020102020204" pitchFamily="34" charset="0"/>
              </a:rPr>
              <a:t>instala en la entidad Michoacana, el Grupo Estatal para la Prevención del Embarazo en Adolescentes (GEPEA), y se hace </a:t>
            </a:r>
            <a:r>
              <a:rPr lang="es-MX" sz="2400" b="1" dirty="0">
                <a:solidFill>
                  <a:schemeClr val="dk1"/>
                </a:solidFill>
                <a:latin typeface="Franklin Gothic Book" panose="020B0503020102020204" pitchFamily="34" charset="0"/>
              </a:rPr>
              <a:t>la reinstalación </a:t>
            </a:r>
            <a:r>
              <a:rPr lang="es-MX" sz="2400" dirty="0">
                <a:solidFill>
                  <a:schemeClr val="dk1"/>
                </a:solidFill>
                <a:latin typeface="Franklin Gothic Book" panose="020B0503020102020204" pitchFamily="34" charset="0"/>
              </a:rPr>
              <a:t>el día </a:t>
            </a:r>
            <a:r>
              <a:rPr lang="es-MX" sz="2400" b="1" dirty="0">
                <a:solidFill>
                  <a:schemeClr val="dk1"/>
                </a:solidFill>
                <a:latin typeface="Franklin Gothic Book" panose="020B0503020102020204" pitchFamily="34" charset="0"/>
              </a:rPr>
              <a:t>26 veintiséis de mayo del </a:t>
            </a:r>
            <a:r>
              <a:rPr lang="es-MX" sz="2400" b="1" dirty="0" smtClean="0">
                <a:solidFill>
                  <a:schemeClr val="dk1"/>
                </a:solidFill>
                <a:latin typeface="Franklin Gothic Book" panose="020B0503020102020204" pitchFamily="34" charset="0"/>
              </a:rPr>
              <a:t>2022</a:t>
            </a:r>
            <a:r>
              <a:rPr lang="es-MX" sz="2400" dirty="0" smtClean="0">
                <a:solidFill>
                  <a:schemeClr val="dk1"/>
                </a:solidFill>
                <a:latin typeface="Franklin Gothic Book" panose="020B0503020102020204" pitchFamily="34" charset="0"/>
              </a:rPr>
              <a:t>.</a:t>
            </a:r>
            <a:endParaRPr sz="4000" b="1" dirty="0">
              <a:solidFill>
                <a:srgbClr val="800000"/>
              </a:solidFill>
              <a:latin typeface="Franklin Gothic Book" panose="020B0503020102020204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80" name="Google Shape;80;g31d0fdb34e8_1_107"/>
          <p:cNvSpPr txBox="1"/>
          <p:nvPr/>
        </p:nvSpPr>
        <p:spPr>
          <a:xfrm>
            <a:off x="6487838" y="6092514"/>
            <a:ext cx="411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g31d0fdb34e8_1_107" descr="El embarazo altera el proyecto de vida de niñas y adolescentes | Sistema  Nacional de Protección de Niñas, Niños y Adolescentes | Gobierno | gob.mx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070" y="2556165"/>
            <a:ext cx="4173774" cy="32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;p1"/>
          <p:cNvPicPr preferRelativeResize="0"/>
          <p:nvPr/>
        </p:nvPicPr>
        <p:blipFill rotWithShape="1">
          <a:blip r:embed="rId6">
            <a:alphaModFix/>
          </a:blip>
          <a:srcRect r="58928"/>
          <a:stretch/>
        </p:blipFill>
        <p:spPr>
          <a:xfrm>
            <a:off x="9350349" y="18507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3;p1"/>
          <p:cNvPicPr preferRelativeResize="0"/>
          <p:nvPr/>
        </p:nvPicPr>
        <p:blipFill rotWithShape="1">
          <a:blip r:embed="rId7">
            <a:alphaModFix/>
          </a:blip>
          <a:srcRect l="15426" t="14162" r="14293" b="24489"/>
          <a:stretch/>
        </p:blipFill>
        <p:spPr>
          <a:xfrm>
            <a:off x="6984394" y="450223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40878" y="241671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7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5766" y="346354"/>
            <a:ext cx="1867979" cy="97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68;p1"/>
          <p:cNvCxnSpPr/>
          <p:nvPr/>
        </p:nvCxnSpPr>
        <p:spPr>
          <a:xfrm>
            <a:off x="819507" y="1401956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3" y="1209489"/>
            <a:ext cx="10748180" cy="1889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942" y="227948"/>
            <a:ext cx="2072820" cy="9815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20" y="227948"/>
            <a:ext cx="1865538" cy="9754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845" y="291962"/>
            <a:ext cx="1859441" cy="8535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551" y="69439"/>
            <a:ext cx="1261981" cy="11339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t="15689"/>
          <a:stretch/>
        </p:blipFill>
        <p:spPr>
          <a:xfrm>
            <a:off x="1416677" y="2987898"/>
            <a:ext cx="9079606" cy="258865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16677" y="1902968"/>
            <a:ext cx="8525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D60093"/>
                </a:solidFill>
                <a:latin typeface="Franklin Gothic Demi Cond" panose="020B0706030402020204" pitchFamily="34" charset="0"/>
              </a:rPr>
              <a:t>TASA ESPECÍFICA DE FECUNDIDAD </a:t>
            </a:r>
            <a:r>
              <a:rPr lang="es-MX" sz="2400" dirty="0" smtClean="0">
                <a:solidFill>
                  <a:srgbClr val="D60093"/>
                </a:solidFill>
                <a:latin typeface="Franklin Gothic Demi Cond" panose="020B0706030402020204" pitchFamily="34" charset="0"/>
              </a:rPr>
              <a:t>ADOLESCENTE.</a:t>
            </a:r>
          </a:p>
          <a:p>
            <a:pPr algn="ctr"/>
            <a:r>
              <a:rPr lang="es-MX" sz="2400" dirty="0" smtClean="0">
                <a:solidFill>
                  <a:srgbClr val="D60093"/>
                </a:solidFill>
                <a:latin typeface="Franklin Gothic Demi Cond" panose="020B0706030402020204" pitchFamily="34" charset="0"/>
              </a:rPr>
              <a:t> AÑOS CLAVE </a:t>
            </a:r>
            <a:r>
              <a:rPr lang="es-MX" sz="900" dirty="0">
                <a:solidFill>
                  <a:srgbClr val="D60093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63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721" y="1622738"/>
            <a:ext cx="11360700" cy="772732"/>
          </a:xfrm>
        </p:spPr>
        <p:txBody>
          <a:bodyPr>
            <a:noAutofit/>
          </a:bodyPr>
          <a:lstStyle/>
          <a:p>
            <a:r>
              <a:rPr lang="es-MX" sz="2800" dirty="0" smtClean="0">
                <a:solidFill>
                  <a:srgbClr val="D60093"/>
                </a:solidFill>
                <a:latin typeface="Franklin Gothic Demi Cond" panose="020B0706030402020204" pitchFamily="34" charset="0"/>
              </a:rPr>
              <a:t>Comparativo del Embarazo Adolescente en los </a:t>
            </a:r>
            <a:r>
              <a:rPr lang="es-MX" sz="2800" dirty="0">
                <a:solidFill>
                  <a:srgbClr val="D60093"/>
                </a:solidFill>
                <a:latin typeface="Franklin Gothic Demi Cond" panose="020B0706030402020204" pitchFamily="34" charset="0"/>
              </a:rPr>
              <a:t>ú</a:t>
            </a:r>
            <a:r>
              <a:rPr lang="es-MX" sz="2800" dirty="0" smtClean="0">
                <a:solidFill>
                  <a:srgbClr val="D60093"/>
                </a:solidFill>
                <a:latin typeface="Franklin Gothic Demi Cond" panose="020B0706030402020204" pitchFamily="34" charset="0"/>
              </a:rPr>
              <a:t>ltimos 4 años.</a:t>
            </a:r>
            <a:endParaRPr lang="es-MX" sz="2800" dirty="0">
              <a:solidFill>
                <a:srgbClr val="D60093"/>
              </a:solidFill>
              <a:latin typeface="Franklin Gothic Demi Cond" panose="020B07060304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716940"/>
              </p:ext>
            </p:extLst>
          </p:nvPr>
        </p:nvGraphicFramePr>
        <p:xfrm>
          <a:off x="1880317" y="2650694"/>
          <a:ext cx="8113690" cy="3332988"/>
        </p:xfrm>
        <a:graphic>
          <a:graphicData uri="http://schemas.openxmlformats.org/drawingml/2006/table">
            <a:tbl>
              <a:tblPr firstRow="1" firstCol="1" bandRow="1"/>
              <a:tblGrid>
                <a:gridCol w="2835853"/>
                <a:gridCol w="1015464"/>
                <a:gridCol w="1420791"/>
                <a:gridCol w="1420791"/>
                <a:gridCol w="1420791"/>
              </a:tblGrid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EDAD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2020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2021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2022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2023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10 AÑOS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0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0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0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11 AÑOS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4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0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12 AÑOS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7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17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13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7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13 AÑOS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62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72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77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69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14 AÑOS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367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411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369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358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15 AÑOS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985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1,055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969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938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16 AÑOS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1,993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1,906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1,759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1,739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17 AÑOS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2,774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2,699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2,416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2,239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18 AÑOS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3,328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3,288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2,998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2,754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19 AÑOS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3,932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3,727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3,520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3,187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D9D9D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TOTAL</a:t>
                      </a:r>
                      <a:endParaRPr lang="es-MX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D9D9D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13,453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D9D9D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13,178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D9D9D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12,123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D9D9D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11,291</a:t>
                      </a:r>
                      <a:endParaRPr lang="es-MX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86" y="1192592"/>
            <a:ext cx="10748180" cy="1889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99" y="217147"/>
            <a:ext cx="1865538" cy="9754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056" y="170243"/>
            <a:ext cx="2072820" cy="9815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983" y="221890"/>
            <a:ext cx="1859441" cy="8535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547" y="17830"/>
            <a:ext cx="1261981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8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10" y="1218426"/>
            <a:ext cx="10748180" cy="1889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180" y="220787"/>
            <a:ext cx="2072820" cy="9815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023" y="242981"/>
            <a:ext cx="1865538" cy="9754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501" y="348814"/>
            <a:ext cx="1859441" cy="8535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701" y="68374"/>
            <a:ext cx="1261981" cy="11339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t="10631"/>
          <a:stretch/>
        </p:blipFill>
        <p:spPr>
          <a:xfrm>
            <a:off x="3195814" y="2833351"/>
            <a:ext cx="6387921" cy="246268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066063" y="1869996"/>
            <a:ext cx="4647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000" dirty="0" smtClean="0">
                <a:solidFill>
                  <a:srgbClr val="800080"/>
                </a:solidFill>
                <a:latin typeface="Franklin Gothic Demi Cond" panose="020B0706030402020204" pitchFamily="34" charset="0"/>
              </a:rPr>
              <a:t>DESERCIÓN ESCOLAR  EN MICHOACAN  2023</a:t>
            </a:r>
            <a:r>
              <a:rPr lang="es-MX" sz="2000" dirty="0" smtClean="0">
                <a:solidFill>
                  <a:srgbClr val="0070C0"/>
                </a:solidFill>
                <a:latin typeface="Franklin Gothic Demi Cond" panose="020B0706030402020204" pitchFamily="34" charset="0"/>
              </a:rPr>
              <a:t>.</a:t>
            </a:r>
            <a:endParaRPr lang="es-MX" sz="20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27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9354" y="1567934"/>
            <a:ext cx="3714772" cy="490405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0"/>
          <p:cNvSpPr txBox="1"/>
          <p:nvPr/>
        </p:nvSpPr>
        <p:spPr>
          <a:xfrm>
            <a:off x="1027700" y="2126389"/>
            <a:ext cx="963915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" name="Google Shape;454;p20"/>
          <p:cNvGrpSpPr/>
          <p:nvPr/>
        </p:nvGrpSpPr>
        <p:grpSpPr>
          <a:xfrm>
            <a:off x="2983453" y="1618342"/>
            <a:ext cx="7918008" cy="4803239"/>
            <a:chOff x="-26182" y="2192"/>
            <a:chExt cx="7658558" cy="4582969"/>
          </a:xfrm>
          <a:solidFill>
            <a:schemeClr val="accent5">
              <a:lumMod val="50000"/>
            </a:schemeClr>
          </a:solidFill>
        </p:grpSpPr>
        <p:sp>
          <p:nvSpPr>
            <p:cNvPr id="455" name="Google Shape;455;p20"/>
            <p:cNvSpPr/>
            <p:nvPr/>
          </p:nvSpPr>
          <p:spPr>
            <a:xfrm>
              <a:off x="0" y="3938945"/>
              <a:ext cx="7607462" cy="64621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56" name="Google Shape;456;p20"/>
            <p:cNvSpPr txBox="1"/>
            <p:nvPr/>
          </p:nvSpPr>
          <p:spPr>
            <a:xfrm>
              <a:off x="0" y="3938945"/>
              <a:ext cx="7607462" cy="646216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 Interlocución con el Poder Legislativo. </a:t>
              </a:r>
              <a:endParaRPr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0"/>
            <p:cNvSpPr/>
            <p:nvPr/>
          </p:nvSpPr>
          <p:spPr>
            <a:xfrm rot="10800000">
              <a:off x="0" y="2954757"/>
              <a:ext cx="7607462" cy="993881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58" name="Google Shape;458;p20"/>
            <p:cNvSpPr txBox="1"/>
            <p:nvPr/>
          </p:nvSpPr>
          <p:spPr>
            <a:xfrm>
              <a:off x="24914" y="2954757"/>
              <a:ext cx="7607462" cy="64579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Sensibilizar a las Comunidades Indígenas, para Erradicar los Matrimonios Forzados y Uniones a Temprana Edad.  </a:t>
              </a:r>
              <a:endParaRPr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0"/>
            <p:cNvSpPr/>
            <p:nvPr/>
          </p:nvSpPr>
          <p:spPr>
            <a:xfrm rot="10800000">
              <a:off x="0" y="1970569"/>
              <a:ext cx="7607462" cy="993881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60" name="Google Shape;460;p20"/>
            <p:cNvSpPr txBox="1"/>
            <p:nvPr/>
          </p:nvSpPr>
          <p:spPr>
            <a:xfrm>
              <a:off x="0" y="1970568"/>
              <a:ext cx="7607462" cy="6457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Priorizar los Municipios con Mayor incidencia de Embarazo Adolescente, Unificar </a:t>
              </a:r>
              <a:r>
                <a:rPr lang="es-MX" sz="2000" dirty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C</a:t>
              </a:r>
              <a:r>
                <a:rPr lang="es-MX" sz="20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riterios de Población Prioritaria</a:t>
              </a:r>
              <a:endParaRPr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 rot="10800000">
              <a:off x="0" y="986381"/>
              <a:ext cx="7607462" cy="993881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62" name="Google Shape;462;p20"/>
            <p:cNvSpPr txBox="1"/>
            <p:nvPr/>
          </p:nvSpPr>
          <p:spPr>
            <a:xfrm>
              <a:off x="0" y="986381"/>
              <a:ext cx="7607462" cy="64579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Buscar Aliados</a:t>
              </a:r>
              <a:r>
                <a:rPr lang="es-MX" sz="2000" dirty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,</a:t>
              </a:r>
              <a:r>
                <a:rPr lang="es-MX" sz="20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 </a:t>
              </a:r>
              <a:r>
                <a:rPr lang="es-MX" sz="2000" dirty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Nuevos integrantes.</a:t>
              </a:r>
              <a:endParaRPr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0"/>
            <p:cNvSpPr/>
            <p:nvPr/>
          </p:nvSpPr>
          <p:spPr>
            <a:xfrm rot="10800000">
              <a:off x="-26182" y="2192"/>
              <a:ext cx="7633642" cy="993881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64" name="Google Shape;464;p20"/>
            <p:cNvSpPr txBox="1"/>
            <p:nvPr/>
          </p:nvSpPr>
          <p:spPr>
            <a:xfrm>
              <a:off x="0" y="2192"/>
              <a:ext cx="7607462" cy="64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8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Calibri"/>
                  <a:cs typeface="Calibri"/>
                  <a:sym typeface="Calibri"/>
                </a:rPr>
                <a:t>Priorizar la Institucionalidad, evitar los esfuerzos aislados, pues se requiere una colaboración interinstitucional para lograr los objetivos planteados por la ENAPEA. </a:t>
              </a:r>
              <a:endParaRPr sz="1800" dirty="0">
                <a:solidFill>
                  <a:schemeClr val="bg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20"/>
          <p:cNvSpPr txBox="1"/>
          <p:nvPr/>
        </p:nvSpPr>
        <p:spPr>
          <a:xfrm>
            <a:off x="379065" y="3252197"/>
            <a:ext cx="2422609" cy="8582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chemeClr val="lt1"/>
                </a:solidFill>
                <a:latin typeface="Franklin Gothic Demi Cond" panose="020B0706030402020204" pitchFamily="34" charset="0"/>
                <a:sym typeface="Arial"/>
              </a:rPr>
              <a:t>RETOS </a:t>
            </a:r>
            <a:r>
              <a:rPr lang="es-MX" sz="3200" dirty="0" smtClean="0">
                <a:solidFill>
                  <a:schemeClr val="lt1"/>
                </a:solidFill>
                <a:latin typeface="Franklin Gothic Demi Cond" panose="020B0706030402020204" pitchFamily="34" charset="0"/>
                <a:sym typeface="Arial"/>
              </a:rPr>
              <a:t>2025</a:t>
            </a:r>
            <a:endParaRPr sz="3200" dirty="0">
              <a:solidFill>
                <a:schemeClr val="lt1"/>
              </a:solidFill>
              <a:latin typeface="Franklin Gothic Demi Cond" panose="020B0706030402020204" pitchFamily="34" charset="0"/>
              <a:sym typeface="Arial"/>
            </a:endParaRPr>
          </a:p>
        </p:txBody>
      </p:sp>
      <p:cxnSp>
        <p:nvCxnSpPr>
          <p:cNvPr id="18" name="Google Shape;68;p1"/>
          <p:cNvCxnSpPr/>
          <p:nvPr/>
        </p:nvCxnSpPr>
        <p:spPr>
          <a:xfrm>
            <a:off x="600126" y="1290257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Google Shape;58;p1"/>
          <p:cNvPicPr preferRelativeResize="0"/>
          <p:nvPr/>
        </p:nvPicPr>
        <p:blipFill rotWithShape="1">
          <a:blip r:embed="rId5">
            <a:alphaModFix/>
          </a:blip>
          <a:srcRect r="58928"/>
          <a:stretch/>
        </p:blipFill>
        <p:spPr>
          <a:xfrm>
            <a:off x="9461812" y="23438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3;p1"/>
          <p:cNvPicPr preferRelativeResize="0"/>
          <p:nvPr/>
        </p:nvPicPr>
        <p:blipFill rotWithShape="1">
          <a:blip r:embed="rId6">
            <a:alphaModFix/>
          </a:blip>
          <a:srcRect l="15426" t="14162" r="14293" b="24489"/>
          <a:stretch/>
        </p:blipFill>
        <p:spPr>
          <a:xfrm>
            <a:off x="7092456" y="238229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8230" y="82724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7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32919" y="238229"/>
            <a:ext cx="1750534" cy="903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0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0669" y="1474130"/>
            <a:ext cx="3714772" cy="4904057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30"/>
          <p:cNvSpPr txBox="1"/>
          <p:nvPr/>
        </p:nvSpPr>
        <p:spPr>
          <a:xfrm>
            <a:off x="2490371" y="2770415"/>
            <a:ext cx="69714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dirty="0">
                <a:solidFill>
                  <a:srgbClr val="800000"/>
                </a:solidFill>
                <a:latin typeface="Franklin Gothic Book" panose="020B0503020102020204" pitchFamily="34" charset="0"/>
                <a:sym typeface="Arial"/>
              </a:rPr>
              <a:t>GRACIAS POR SU ATENCIÓN</a:t>
            </a:r>
            <a:endParaRPr sz="4400" dirty="0">
              <a:latin typeface="Franklin Gothic Book" panose="020B05030201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800000"/>
              </a:solidFill>
              <a:latin typeface="Franklin Gothic Book" panose="020B0503020102020204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800000"/>
                </a:solidFill>
                <a:latin typeface="Franklin Gothic Book" panose="020B0503020102020204" pitchFamily="34" charset="0"/>
                <a:sym typeface="Arial"/>
              </a:rPr>
              <a:t>coespo@michoacan.gob.mx</a:t>
            </a:r>
            <a:endParaRPr sz="2000" dirty="0">
              <a:latin typeface="Franklin Gothic Book" panose="020B0503020102020204" pitchFamily="34" charset="0"/>
            </a:endParaRPr>
          </a:p>
        </p:txBody>
      </p:sp>
      <p:cxnSp>
        <p:nvCxnSpPr>
          <p:cNvPr id="6" name="Google Shape;68;p1"/>
          <p:cNvCxnSpPr/>
          <p:nvPr/>
        </p:nvCxnSpPr>
        <p:spPr>
          <a:xfrm>
            <a:off x="600126" y="1290257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Google Shape;58;p1"/>
          <p:cNvPicPr preferRelativeResize="0"/>
          <p:nvPr/>
        </p:nvPicPr>
        <p:blipFill rotWithShape="1">
          <a:blip r:embed="rId5">
            <a:alphaModFix/>
          </a:blip>
          <a:srcRect r="58928"/>
          <a:stretch/>
        </p:blipFill>
        <p:spPr>
          <a:xfrm>
            <a:off x="9461812" y="23438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3;p1"/>
          <p:cNvPicPr preferRelativeResize="0"/>
          <p:nvPr/>
        </p:nvPicPr>
        <p:blipFill rotWithShape="1">
          <a:blip r:embed="rId6">
            <a:alphaModFix/>
          </a:blip>
          <a:srcRect l="15426" t="14162" r="14293" b="24489"/>
          <a:stretch/>
        </p:blipFill>
        <p:spPr>
          <a:xfrm>
            <a:off x="7092456" y="238229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8230" y="82724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7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32919" y="238229"/>
            <a:ext cx="1750534" cy="903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d0fdb34e8_1_122"/>
          <p:cNvSpPr txBox="1"/>
          <p:nvPr/>
        </p:nvSpPr>
        <p:spPr>
          <a:xfrm>
            <a:off x="5248275" y="6546080"/>
            <a:ext cx="20001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g31d0fdb34e8_1_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0" y="6127536"/>
            <a:ext cx="591996" cy="7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31d0fdb34e8_1_122"/>
          <p:cNvSpPr txBox="1"/>
          <p:nvPr/>
        </p:nvSpPr>
        <p:spPr>
          <a:xfrm>
            <a:off x="6032167" y="5502640"/>
            <a:ext cx="503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31d0fdb34e8_1_122"/>
          <p:cNvSpPr txBox="1"/>
          <p:nvPr/>
        </p:nvSpPr>
        <p:spPr>
          <a:xfrm>
            <a:off x="4450400" y="2897883"/>
            <a:ext cx="5362500" cy="254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Reducir el embarazo en adolescentes es una de las principales metas de la ENAPEA. Para ello, se plantea erradicar el embarazo en niñas de 10 a 14 años y </a:t>
            </a:r>
            <a:r>
              <a:rPr lang="es-MX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reducir en un 50% 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tasa específica de </a:t>
            </a:r>
            <a:r>
              <a:rPr lang="es-MX" sz="2400" b="1" u="sng" dirty="0">
                <a:solidFill>
                  <a:schemeClr val="dk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fecundidad</a:t>
            </a:r>
            <a:r>
              <a:rPr lang="es-MX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las adolescentes de 15 a 19 años 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(TEF15-19) para el año 2030.</a:t>
            </a:r>
            <a:endParaRPr sz="4000" b="1" dirty="0">
              <a:solidFill>
                <a:srgbClr val="8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" name="Google Shape;95;g31d0fdb34e8_1_122"/>
          <p:cNvSpPr txBox="1"/>
          <p:nvPr/>
        </p:nvSpPr>
        <p:spPr>
          <a:xfrm>
            <a:off x="6487838" y="6092514"/>
            <a:ext cx="411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31d0fdb34e8_1_122"/>
          <p:cNvSpPr txBox="1"/>
          <p:nvPr/>
        </p:nvSpPr>
        <p:spPr>
          <a:xfrm>
            <a:off x="804200" y="2340100"/>
            <a:ext cx="3232500" cy="391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objetivo general de la ENAPEA es reducir el número de embarazos en adolescentes en México con absoluto </a:t>
            </a:r>
            <a:r>
              <a:rPr lang="es-MX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respeto a los derechos humanos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MX" sz="2400" dirty="0">
                <a:solidFill>
                  <a:schemeClr val="dk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particularmente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derechos sexuales y reproductivos.</a:t>
            </a:r>
            <a:endParaRPr dirty="0"/>
          </a:p>
        </p:txBody>
      </p:sp>
      <p:sp>
        <p:nvSpPr>
          <p:cNvPr id="100" name="Google Shape;100;g31d0fdb34e8_1_122"/>
          <p:cNvSpPr txBox="1"/>
          <p:nvPr/>
        </p:nvSpPr>
        <p:spPr>
          <a:xfrm>
            <a:off x="510950" y="2455775"/>
            <a:ext cx="3646200" cy="3458400"/>
          </a:xfrm>
          <a:prstGeom prst="rect">
            <a:avLst/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31d0fdb34e8_1_122"/>
          <p:cNvSpPr txBox="1"/>
          <p:nvPr/>
        </p:nvSpPr>
        <p:spPr>
          <a:xfrm>
            <a:off x="4416178" y="2650721"/>
            <a:ext cx="5664394" cy="2948851"/>
          </a:xfrm>
          <a:prstGeom prst="rect">
            <a:avLst/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latin typeface="Franklin Gothic Book" panose="020B05030201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2" name="Google Shape;102;g31d0fdb34e8_1_122"/>
          <p:cNvGraphicFramePr/>
          <p:nvPr>
            <p:extLst>
              <p:ext uri="{D42A27DB-BD31-4B8C-83A1-F6EECF244321}">
                <p14:modId xmlns:p14="http://schemas.microsoft.com/office/powerpoint/2010/main" val="2266290502"/>
              </p:ext>
            </p:extLst>
          </p:nvPr>
        </p:nvGraphicFramePr>
        <p:xfrm>
          <a:off x="615788" y="6119323"/>
          <a:ext cx="9671312" cy="609560"/>
        </p:xfrm>
        <a:graphic>
          <a:graphicData uri="http://schemas.openxmlformats.org/drawingml/2006/table">
            <a:tbl>
              <a:tblPr>
                <a:noFill/>
                <a:tableStyleId>{441A7390-FDBC-4AD9-8A3B-7B0B97FBEE69}</a:tableStyleId>
              </a:tblPr>
              <a:tblGrid>
                <a:gridCol w="8460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78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42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84606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6457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595662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s-MX" sz="2400" u="none" strike="noStrike" cap="none" dirty="0">
                          <a:solidFill>
                            <a:srgbClr val="FFFFFF"/>
                          </a:solidFill>
                        </a:rPr>
                        <a:t>2015</a:t>
                      </a:r>
                      <a:endParaRPr sz="2400" u="none" strike="noStrike" cap="none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s-MX" sz="2400" u="none" strike="noStrike" cap="none" dirty="0">
                          <a:solidFill>
                            <a:srgbClr val="FFFFFF"/>
                          </a:solidFill>
                        </a:rPr>
                        <a:t>2030</a:t>
                      </a:r>
                      <a:endParaRPr sz="2400" u="none" strike="noStrike" cap="none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3" name="Google Shape;103;g31d0fdb34e8_1_122"/>
          <p:cNvSpPr txBox="1"/>
          <p:nvPr/>
        </p:nvSpPr>
        <p:spPr>
          <a:xfrm>
            <a:off x="2654899" y="1671079"/>
            <a:ext cx="4879519" cy="79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dirty="0">
                <a:solidFill>
                  <a:schemeClr val="dk1"/>
                </a:solidFill>
                <a:latin typeface="Franklin Gothic Demi Cond" panose="020B0706030402020204" pitchFamily="34" charset="0"/>
                <a:ea typeface="Calibri"/>
                <a:cs typeface="Calibri"/>
                <a:sym typeface="Calibri"/>
              </a:rPr>
              <a:t>Objetivo y Meta</a:t>
            </a:r>
            <a:endParaRPr sz="4400" dirty="0">
              <a:latin typeface="Franklin Gothic Demi Cond" panose="020B0706030402020204" pitchFamily="34" charset="0"/>
            </a:endParaRPr>
          </a:p>
        </p:txBody>
      </p:sp>
      <p:pic>
        <p:nvPicPr>
          <p:cNvPr id="104" name="Google Shape;104;g31d0fdb34e8_1_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0935" y="2911325"/>
            <a:ext cx="1801065" cy="2748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68;p1"/>
          <p:cNvCxnSpPr/>
          <p:nvPr/>
        </p:nvCxnSpPr>
        <p:spPr>
          <a:xfrm>
            <a:off x="483832" y="1462552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Google Shape;58;p1"/>
          <p:cNvPicPr preferRelativeResize="0"/>
          <p:nvPr/>
        </p:nvPicPr>
        <p:blipFill rotWithShape="1">
          <a:blip r:embed="rId5">
            <a:alphaModFix/>
          </a:blip>
          <a:srcRect r="58928"/>
          <a:stretch/>
        </p:blipFill>
        <p:spPr>
          <a:xfrm>
            <a:off x="9350349" y="18507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3;p1"/>
          <p:cNvPicPr preferRelativeResize="0"/>
          <p:nvPr/>
        </p:nvPicPr>
        <p:blipFill rotWithShape="1">
          <a:blip r:embed="rId6">
            <a:alphaModFix/>
          </a:blip>
          <a:srcRect l="15426" t="14162" r="14293" b="24489"/>
          <a:stretch/>
        </p:blipFill>
        <p:spPr>
          <a:xfrm>
            <a:off x="6984394" y="450223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40878" y="241671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7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5766" y="346354"/>
            <a:ext cx="1867979" cy="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1d0fdb34e8_1_147"/>
          <p:cNvPicPr preferRelativeResize="0"/>
          <p:nvPr/>
        </p:nvPicPr>
        <p:blipFill rotWithShape="1">
          <a:blip r:embed="rId3">
            <a:alphaModFix/>
          </a:blip>
          <a:srcRect r="58927"/>
          <a:stretch/>
        </p:blipFill>
        <p:spPr>
          <a:xfrm>
            <a:off x="9806078" y="276350"/>
            <a:ext cx="1256789" cy="11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1d0fdb34e8_1_147"/>
          <p:cNvSpPr txBox="1"/>
          <p:nvPr/>
        </p:nvSpPr>
        <p:spPr>
          <a:xfrm>
            <a:off x="5248275" y="6546080"/>
            <a:ext cx="20001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31d0fdb34e8_1_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31d0fdb34e8_1_147"/>
          <p:cNvSpPr txBox="1"/>
          <p:nvPr/>
        </p:nvSpPr>
        <p:spPr>
          <a:xfrm>
            <a:off x="6032167" y="5502640"/>
            <a:ext cx="503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g31d0fdb34e8_1_147"/>
          <p:cNvPicPr preferRelativeResize="0"/>
          <p:nvPr/>
        </p:nvPicPr>
        <p:blipFill rotWithShape="1">
          <a:blip r:embed="rId5">
            <a:alphaModFix/>
          </a:blip>
          <a:srcRect l="15426" t="14159" r="14294" b="24490"/>
          <a:stretch/>
        </p:blipFill>
        <p:spPr>
          <a:xfrm>
            <a:off x="7157056" y="400331"/>
            <a:ext cx="2000250" cy="9829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31d0fdb34e8_1_147"/>
          <p:cNvSpPr txBox="1"/>
          <p:nvPr/>
        </p:nvSpPr>
        <p:spPr>
          <a:xfrm>
            <a:off x="4924600" y="2911313"/>
            <a:ext cx="536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8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" name="Google Shape;115;g31d0fdb34e8_1_147"/>
          <p:cNvSpPr txBox="1"/>
          <p:nvPr/>
        </p:nvSpPr>
        <p:spPr>
          <a:xfrm>
            <a:off x="6487838" y="6092514"/>
            <a:ext cx="411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1d0fdb34e8_1_1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30720" y="261309"/>
            <a:ext cx="2822700" cy="104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1d0fdb34e8_1_1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200" y="400331"/>
            <a:ext cx="2379895" cy="10273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g31d0fdb34e8_1_147"/>
          <p:cNvCxnSpPr/>
          <p:nvPr/>
        </p:nvCxnSpPr>
        <p:spPr>
          <a:xfrm>
            <a:off x="468967" y="1553030"/>
            <a:ext cx="11126400" cy="18000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119;g31d0fdb34e8_1_147"/>
          <p:cNvSpPr txBox="1"/>
          <p:nvPr/>
        </p:nvSpPr>
        <p:spPr>
          <a:xfrm>
            <a:off x="804200" y="2430025"/>
            <a:ext cx="32325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0" name="Google Shape;120;g31d0fdb34e8_1_147"/>
          <p:cNvSpPr txBox="1"/>
          <p:nvPr/>
        </p:nvSpPr>
        <p:spPr>
          <a:xfrm>
            <a:off x="3226088" y="1806850"/>
            <a:ext cx="51435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1d0fdb34e8_1_147"/>
          <p:cNvSpPr txBox="1"/>
          <p:nvPr/>
        </p:nvSpPr>
        <p:spPr>
          <a:xfrm>
            <a:off x="532800" y="1949733"/>
            <a:ext cx="3653306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tx1"/>
                </a:solidFill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La ENAPEA establece que “las entidades federativas constituirán el Grupo Estatal para la Prevención del Embarazo en Adolescentes (GEPEA), </a:t>
            </a:r>
            <a:r>
              <a:rPr lang="es-MX" sz="2400" dirty="0">
                <a:solidFill>
                  <a:schemeClr val="tx1"/>
                </a:solidFill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tomando como modelo de referencia el Nacional.</a:t>
            </a:r>
            <a:endParaRPr sz="2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22" name="Google Shape;122;g31d0fdb34e8_1_147" descr="../Downloads/CEEAV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9923" y="2068606"/>
            <a:ext cx="995028" cy="83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d0fdb34e8_1_147" descr="../Downloads/COBAEM.jpe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50674" y="1977107"/>
            <a:ext cx="1104900" cy="90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d0fdb34e8_1_147" descr="../Downloads/MEXFAM.jpe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06514" y="3120183"/>
            <a:ext cx="1457325" cy="71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1d0fdb34e8_1_147" descr="../Downloads/F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7401" y="5329375"/>
            <a:ext cx="1118927" cy="116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1d0fdb34e8_1_147" descr="../Downloads/CECYTE.png"/>
          <p:cNvPicPr preferRelativeResize="0"/>
          <p:nvPr/>
        </p:nvPicPr>
        <p:blipFill rotWithShape="1">
          <a:blip r:embed="rId12">
            <a:alphaModFix/>
          </a:blip>
          <a:srcRect t="18420" b="22236"/>
          <a:stretch/>
        </p:blipFill>
        <p:spPr>
          <a:xfrm>
            <a:off x="6348969" y="4260151"/>
            <a:ext cx="152400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1d0fdb34e8_1_147" descr="../Downloads/CONALEP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57181" y="2051577"/>
            <a:ext cx="116205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1d0fdb34e8_1_147" descr="C:\Users\FILI\Downloads\redefine_michoacan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48768" y="2800443"/>
            <a:ext cx="1350010" cy="113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1d0fdb34e8_1_147" descr="../Downloads/UMSNH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00218" y="1967592"/>
            <a:ext cx="1201749" cy="90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1d0fdb34e8_1_147" descr="../Downloads/SSA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36239" y="5393111"/>
            <a:ext cx="100965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1d0fdb34e8_1_147" descr="../Downloads/SESIPINNA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270579" y="5390098"/>
            <a:ext cx="1982182" cy="90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1d0fdb34e8_1_147" descr="../Downloads/DIF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366489" y="5538758"/>
            <a:ext cx="1549713" cy="77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1d0fdb34e8_1_147" descr="../Downloads/CEDH.jpe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200360" y="2118487"/>
            <a:ext cx="153098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1d0fdb34e8_1_14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909935" y="3169136"/>
            <a:ext cx="1598950" cy="63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1d0fdb34e8_1_14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870818" y="5717092"/>
            <a:ext cx="2277324" cy="4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1d0fdb34e8_1_14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836239" y="3902809"/>
            <a:ext cx="1039606" cy="13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1d0fdb34e8_1_14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259298" y="2848934"/>
            <a:ext cx="1183182" cy="118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4"/>
          <a:srcRect l="59564" t="27655" r="4384" b="43260"/>
          <a:stretch/>
        </p:blipFill>
        <p:spPr>
          <a:xfrm>
            <a:off x="9806078" y="4199479"/>
            <a:ext cx="2088859" cy="9479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5"/>
          <a:srcRect l="59784" t="30474" r="27189" b="46121"/>
          <a:stretch/>
        </p:blipFill>
        <p:spPr>
          <a:xfrm>
            <a:off x="8347653" y="4408994"/>
            <a:ext cx="711925" cy="719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1589" y="6082928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5438" y="446474"/>
            <a:ext cx="4241125" cy="5598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5"/>
          <p:cNvGrpSpPr/>
          <p:nvPr/>
        </p:nvGrpSpPr>
        <p:grpSpPr>
          <a:xfrm>
            <a:off x="568171" y="1802167"/>
            <a:ext cx="10761933" cy="4243232"/>
            <a:chOff x="8576" y="528911"/>
            <a:chExt cx="9740541" cy="2835651"/>
          </a:xfrm>
          <a:solidFill>
            <a:schemeClr val="accent5">
              <a:lumMod val="50000"/>
            </a:schemeClr>
          </a:solidFill>
        </p:grpSpPr>
        <p:sp>
          <p:nvSpPr>
            <p:cNvPr id="149" name="Google Shape;149;p5"/>
            <p:cNvSpPr/>
            <p:nvPr/>
          </p:nvSpPr>
          <p:spPr>
            <a:xfrm>
              <a:off x="8576" y="528911"/>
              <a:ext cx="2563300" cy="2835651"/>
            </a:xfrm>
            <a:prstGeom prst="roundRect">
              <a:avLst>
                <a:gd name="adj" fmla="val 10000"/>
              </a:avLst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Franklin Gothic Book" panose="020B0503020102020204" pitchFamily="34" charset="0"/>
              </a:endParaRPr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83652" y="603987"/>
              <a:ext cx="2413200" cy="268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b="1" dirty="0">
                  <a:solidFill>
                    <a:schemeClr val="lt1"/>
                  </a:solidFill>
                  <a:latin typeface="Franklin Gothic Heavy" panose="020B0903020102020204" pitchFamily="34" charset="0"/>
                  <a:ea typeface="Calibri"/>
                  <a:cs typeface="Calibri"/>
                  <a:sym typeface="Calibri"/>
                </a:rPr>
                <a:t>ESTRATEGIA:</a:t>
              </a:r>
              <a:endParaRPr sz="2400" dirty="0">
                <a:solidFill>
                  <a:schemeClr val="lt1"/>
                </a:solidFill>
                <a:latin typeface="Franklin Gothic Heavy" panose="020B09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2828206" y="1628888"/>
              <a:ext cx="543419" cy="63569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Franklin Gothic Book" panose="020B0503020102020204" pitchFamily="34" charset="0"/>
              </a:endParaRPr>
            </a:p>
          </p:txBody>
        </p:sp>
        <p:sp>
          <p:nvSpPr>
            <p:cNvPr id="152" name="Google Shape;152;p5"/>
            <p:cNvSpPr txBox="1"/>
            <p:nvPr/>
          </p:nvSpPr>
          <p:spPr>
            <a:xfrm>
              <a:off x="2828206" y="1756028"/>
              <a:ext cx="380393" cy="381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597196" y="528911"/>
              <a:ext cx="2563300" cy="2835651"/>
            </a:xfrm>
            <a:prstGeom prst="roundRect">
              <a:avLst>
                <a:gd name="adj" fmla="val 10000"/>
              </a:avLst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Franklin Gothic Book" panose="020B0503020102020204" pitchFamily="34" charset="0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3672272" y="603987"/>
              <a:ext cx="2413148" cy="268549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Una vez analizado el problema  e identificar los </a:t>
              </a:r>
              <a:r>
                <a:rPr lang="es-MX" sz="2400" dirty="0" smtClean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Municipios </a:t>
              </a:r>
              <a:r>
                <a:rPr lang="es-MX" sz="2400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de atención prioritaria, la ruta de acciones que implementa el Grupo Estatal de Prevención de Embarazos Adolescentes para lograr el </a:t>
              </a:r>
              <a:r>
                <a:rPr lang="es-MX" sz="2400" b="1" dirty="0" smtClean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objetivo.</a:t>
              </a:r>
              <a:endParaRPr sz="2400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6416827" y="1628888"/>
              <a:ext cx="543419" cy="63569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Franklin Gothic Book" panose="020B0503020102020204" pitchFamily="34" charset="0"/>
              </a:endParaRPr>
            </a:p>
          </p:txBody>
        </p:sp>
        <p:sp>
          <p:nvSpPr>
            <p:cNvPr id="156" name="Google Shape;156;p5"/>
            <p:cNvSpPr txBox="1"/>
            <p:nvPr/>
          </p:nvSpPr>
          <p:spPr>
            <a:xfrm>
              <a:off x="6416827" y="1756028"/>
              <a:ext cx="380393" cy="381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7185817" y="528911"/>
              <a:ext cx="2563300" cy="2835651"/>
            </a:xfrm>
            <a:prstGeom prst="roundRect">
              <a:avLst>
                <a:gd name="adj" fmla="val 10000"/>
              </a:avLst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Franklin Gothic Book" panose="020B0503020102020204" pitchFamily="34" charset="0"/>
              </a:endParaRPr>
            </a:p>
          </p:txBody>
        </p:sp>
        <p:sp>
          <p:nvSpPr>
            <p:cNvPr id="158" name="Google Shape;158;p5"/>
            <p:cNvSpPr txBox="1"/>
            <p:nvPr/>
          </p:nvSpPr>
          <p:spPr>
            <a:xfrm>
              <a:off x="7260893" y="603987"/>
              <a:ext cx="2413148" cy="268549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La estrategia se divide en 6 componentes temáticos</a:t>
              </a:r>
              <a:endParaRPr sz="240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" name="Google Shape;68;p1"/>
          <p:cNvCxnSpPr/>
          <p:nvPr/>
        </p:nvCxnSpPr>
        <p:spPr>
          <a:xfrm>
            <a:off x="819507" y="1401956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" name="Google Shape;58;p1"/>
          <p:cNvPicPr preferRelativeResize="0"/>
          <p:nvPr/>
        </p:nvPicPr>
        <p:blipFill rotWithShape="1">
          <a:blip r:embed="rId5">
            <a:alphaModFix/>
          </a:blip>
          <a:srcRect r="58928"/>
          <a:stretch/>
        </p:blipFill>
        <p:spPr>
          <a:xfrm>
            <a:off x="9350349" y="18507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3;p1"/>
          <p:cNvPicPr preferRelativeResize="0"/>
          <p:nvPr/>
        </p:nvPicPr>
        <p:blipFill rotWithShape="1">
          <a:blip r:embed="rId6">
            <a:alphaModFix/>
          </a:blip>
          <a:srcRect l="15426" t="14162" r="14293" b="24489"/>
          <a:stretch/>
        </p:blipFill>
        <p:spPr>
          <a:xfrm>
            <a:off x="6984394" y="450223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40878" y="241671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7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5766" y="346354"/>
            <a:ext cx="1867979" cy="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9343" y="5832336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195" y="852257"/>
            <a:ext cx="3731585" cy="55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5">
            <a:alphaModFix/>
          </a:blip>
          <a:srcRect l="773" t="21375"/>
          <a:stretch/>
        </p:blipFill>
        <p:spPr>
          <a:xfrm>
            <a:off x="1278546" y="2383795"/>
            <a:ext cx="9568290" cy="4104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2523420" y="1629942"/>
            <a:ext cx="6826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0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Arial Narrow"/>
                <a:cs typeface="Arial Narrow"/>
                <a:sym typeface="Arial Narrow"/>
              </a:rPr>
              <a:t>6  COMPONENTES TEMÁTICOS</a:t>
            </a:r>
            <a:endParaRPr lang="es-MX" sz="4000" b="1" dirty="0">
              <a:solidFill>
                <a:schemeClr val="tx1"/>
              </a:solidFill>
              <a:latin typeface="Franklin Gothic Demi Cond" panose="020B0706030402020204" pitchFamily="34" charset="0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2" name="Google Shape;68;p1"/>
          <p:cNvCxnSpPr/>
          <p:nvPr/>
        </p:nvCxnSpPr>
        <p:spPr>
          <a:xfrm>
            <a:off x="1048337" y="1515609"/>
            <a:ext cx="10662082" cy="35515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Google Shape;58;p1"/>
          <p:cNvPicPr preferRelativeResize="0"/>
          <p:nvPr/>
        </p:nvPicPr>
        <p:blipFill rotWithShape="1">
          <a:blip r:embed="rId6">
            <a:alphaModFix/>
          </a:blip>
          <a:srcRect r="58928"/>
          <a:stretch/>
        </p:blipFill>
        <p:spPr>
          <a:xfrm>
            <a:off x="9350349" y="18507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3;p1"/>
          <p:cNvPicPr preferRelativeResize="0"/>
          <p:nvPr/>
        </p:nvPicPr>
        <p:blipFill rotWithShape="1">
          <a:blip r:embed="rId7">
            <a:alphaModFix/>
          </a:blip>
          <a:srcRect l="15426" t="14162" r="14293" b="24489"/>
          <a:stretch/>
        </p:blipFill>
        <p:spPr>
          <a:xfrm>
            <a:off x="6984394" y="450223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40878" y="241671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7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5766" y="346354"/>
            <a:ext cx="1867979" cy="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99948" y="6120644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6433" y="1004287"/>
            <a:ext cx="3880485" cy="5026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7"/>
          <p:cNvGrpSpPr/>
          <p:nvPr/>
        </p:nvGrpSpPr>
        <p:grpSpPr>
          <a:xfrm>
            <a:off x="3662999" y="1593758"/>
            <a:ext cx="7852359" cy="4694487"/>
            <a:chOff x="-39926" y="93304"/>
            <a:chExt cx="7852359" cy="4694487"/>
          </a:xfrm>
        </p:grpSpPr>
        <p:sp>
          <p:nvSpPr>
            <p:cNvPr id="185" name="Google Shape;185;p7"/>
            <p:cNvSpPr/>
            <p:nvPr/>
          </p:nvSpPr>
          <p:spPr>
            <a:xfrm>
              <a:off x="1927763" y="93304"/>
              <a:ext cx="5666119" cy="112304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Franklin Gothic Book" panose="020B0503020102020204" pitchFamily="34" charset="0"/>
              </a:endParaRPr>
            </a:p>
          </p:txBody>
        </p:sp>
        <p:sp>
          <p:nvSpPr>
            <p:cNvPr id="186" name="Google Shape;186;p7"/>
            <p:cNvSpPr txBox="1"/>
            <p:nvPr/>
          </p:nvSpPr>
          <p:spPr>
            <a:xfrm>
              <a:off x="3133813" y="126197"/>
              <a:ext cx="4427176" cy="105725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MECANISMO DE COORDINACIÓN</a:t>
              </a:r>
              <a:endParaRPr sz="1600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448170" y="1314423"/>
              <a:ext cx="7348853" cy="1942344"/>
            </a:xfrm>
            <a:prstGeom prst="roundRect">
              <a:avLst>
                <a:gd name="adj" fmla="val 10000"/>
              </a:avLst>
            </a:prstGeom>
            <a:solidFill>
              <a:srgbClr val="D60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Franklin Gothic Book" panose="020B0503020102020204" pitchFamily="34" charset="0"/>
              </a:endParaRPr>
            </a:p>
          </p:txBody>
        </p:sp>
        <p:sp>
          <p:nvSpPr>
            <p:cNvPr id="188" name="Google Shape;188;p7"/>
            <p:cNvSpPr txBox="1"/>
            <p:nvPr/>
          </p:nvSpPr>
          <p:spPr>
            <a:xfrm>
              <a:off x="1195388" y="1427048"/>
              <a:ext cx="6154385" cy="1828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dirty="0">
                  <a:solidFill>
                    <a:schemeClr val="lt1"/>
                  </a:solidFill>
                  <a:latin typeface="Franklin Gothic Book" panose="020B0503020102020204" pitchFamily="34" charset="0"/>
                  <a:sym typeface="Arial"/>
                </a:rPr>
                <a:t>La implementación del Programa de Prevención del Embarazo Infantil y Adolescente del Estado de Michoacán tendrá como principios el trabajo coordinado, interinstitucional, el enfoque de derechos y humanos y la perspectiva de género; misma que estará a cargo del grupo de trabajo estatal denominado Grupo Estatal para la Prevención del Embarazo en Adolescentes, GEPEA desde donde se establecerán los mecanismos de coordinación y comunicación para su ejecución, seguimiento y evaluación. </a:t>
              </a:r>
              <a:endParaRPr sz="1600" dirty="0">
                <a:solidFill>
                  <a:schemeClr val="lt1"/>
                </a:solidFill>
                <a:latin typeface="Franklin Gothic Book" panose="020B0503020102020204" pitchFamily="34" charset="0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-39926" y="3351454"/>
              <a:ext cx="7852359" cy="1436337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Franklin Gothic Book" panose="020B0503020102020204" pitchFamily="34" charset="0"/>
              </a:endParaRPr>
            </a:p>
          </p:txBody>
        </p:sp>
        <p:sp>
          <p:nvSpPr>
            <p:cNvPr id="190" name="Google Shape;190;p7"/>
            <p:cNvSpPr txBox="1"/>
            <p:nvPr/>
          </p:nvSpPr>
          <p:spPr>
            <a:xfrm>
              <a:off x="1148157" y="3368239"/>
              <a:ext cx="6352517" cy="1414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dirty="0">
                  <a:solidFill>
                    <a:schemeClr val="lt1"/>
                  </a:solidFill>
                  <a:latin typeface="Franklin Gothic Book" panose="020B0503020102020204" pitchFamily="34" charset="0"/>
                  <a:sym typeface="Arial"/>
                </a:rPr>
                <a:t>De acuerdo al  </a:t>
              </a:r>
              <a:r>
                <a:rPr lang="es-MX" sz="1600" b="1" dirty="0">
                  <a:solidFill>
                    <a:schemeClr val="lt1"/>
                  </a:solidFill>
                  <a:latin typeface="Franklin Gothic Book" panose="020B0503020102020204" pitchFamily="34" charset="0"/>
                  <a:sym typeface="Arial"/>
                </a:rPr>
                <a:t>componente 2 del ENAPEA</a:t>
              </a:r>
              <a:r>
                <a:rPr lang="es-MX" sz="1600" dirty="0">
                  <a:solidFill>
                    <a:schemeClr val="lt1"/>
                  </a:solidFill>
                  <a:latin typeface="Franklin Gothic Book" panose="020B0503020102020204" pitchFamily="34" charset="0"/>
                  <a:sym typeface="Arial"/>
                </a:rPr>
                <a:t>,  diseña talleres para formar, capacitar y concientizar a los adolescentes y jóvenes como multiplicadores de información sexual y reproductiva, con la finalidad de poder reducir el embarazo en adolescentes y las enfermedades de transmisión sexual</a:t>
              </a:r>
              <a:r>
                <a:rPr lang="es-MX" sz="1600" dirty="0">
                  <a:solidFill>
                    <a:schemeClr val="lt1"/>
                  </a:solidFill>
                  <a:latin typeface="Franklin Gothic Book" panose="020B0503020102020204" pitchFamily="34" charset="0"/>
                  <a:ea typeface="Calibri"/>
                  <a:cs typeface="Calibri"/>
                  <a:sym typeface="Calibri"/>
                </a:rPr>
                <a:t>.</a:t>
              </a:r>
              <a:endParaRPr sz="1600" dirty="0">
                <a:solidFill>
                  <a:schemeClr val="lt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31687" y="456163"/>
              <a:ext cx="933619" cy="93361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F0000">
                <a:alpha val="89803"/>
              </a:srgbClr>
            </a:soli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Franklin Gothic Book" panose="020B0503020102020204" pitchFamily="34" charset="0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7306" y="2622212"/>
              <a:ext cx="933619" cy="93361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F0000">
                <a:alpha val="89803"/>
              </a:srgbClr>
            </a:soli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95" name="Google Shape;195;p7" descr="Recorte de pantal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800" y="1741525"/>
            <a:ext cx="2594100" cy="4612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2" name="Google Shape;68;p1"/>
          <p:cNvCxnSpPr/>
          <p:nvPr/>
        </p:nvCxnSpPr>
        <p:spPr>
          <a:xfrm>
            <a:off x="390616" y="1347909"/>
            <a:ext cx="11109332" cy="8693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Google Shape;58;p1"/>
          <p:cNvPicPr preferRelativeResize="0"/>
          <p:nvPr/>
        </p:nvPicPr>
        <p:blipFill rotWithShape="1">
          <a:blip r:embed="rId6">
            <a:alphaModFix/>
          </a:blip>
          <a:srcRect r="58928"/>
          <a:stretch/>
        </p:blipFill>
        <p:spPr>
          <a:xfrm>
            <a:off x="9376982" y="8962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3;p1"/>
          <p:cNvPicPr preferRelativeResize="0"/>
          <p:nvPr/>
        </p:nvPicPr>
        <p:blipFill rotWithShape="1">
          <a:blip r:embed="rId7">
            <a:alphaModFix/>
          </a:blip>
          <a:srcRect l="15426" t="14162" r="14293" b="24489"/>
          <a:stretch/>
        </p:blipFill>
        <p:spPr>
          <a:xfrm>
            <a:off x="7016954" y="322139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78575" y="159080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7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0173" y="206522"/>
            <a:ext cx="1867979" cy="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/>
          <p:nvPr/>
        </p:nvSpPr>
        <p:spPr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99948" y="6120644"/>
            <a:ext cx="591996" cy="7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6433" y="1004287"/>
            <a:ext cx="3880485" cy="5026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68;p1"/>
          <p:cNvCxnSpPr/>
          <p:nvPr/>
        </p:nvCxnSpPr>
        <p:spPr>
          <a:xfrm>
            <a:off x="390616" y="1347909"/>
            <a:ext cx="11109332" cy="8693"/>
          </a:xfrm>
          <a:prstGeom prst="straightConnector1">
            <a:avLst/>
          </a:prstGeom>
          <a:noFill/>
          <a:ln w="152400" cap="flat" cmpd="sng">
            <a:solidFill>
              <a:srgbClr val="6D15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Google Shape;58;p1"/>
          <p:cNvPicPr preferRelativeResize="0"/>
          <p:nvPr/>
        </p:nvPicPr>
        <p:blipFill rotWithShape="1">
          <a:blip r:embed="rId5">
            <a:alphaModFix/>
          </a:blip>
          <a:srcRect r="58928"/>
          <a:stretch/>
        </p:blipFill>
        <p:spPr>
          <a:xfrm>
            <a:off x="9376982" y="89629"/>
            <a:ext cx="1256789" cy="1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3;p1"/>
          <p:cNvPicPr preferRelativeResize="0"/>
          <p:nvPr/>
        </p:nvPicPr>
        <p:blipFill rotWithShape="1">
          <a:blip r:embed="rId6">
            <a:alphaModFix/>
          </a:blip>
          <a:srcRect l="15426" t="14162" r="14293" b="24489"/>
          <a:stretch/>
        </p:blipFill>
        <p:spPr>
          <a:xfrm>
            <a:off x="7016954" y="322139"/>
            <a:ext cx="1860527" cy="8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78575" y="159080"/>
            <a:ext cx="2069825" cy="9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7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0173" y="206522"/>
            <a:ext cx="1867979" cy="9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adroTexto 19"/>
          <p:cNvSpPr txBox="1"/>
          <p:nvPr/>
        </p:nvSpPr>
        <p:spPr>
          <a:xfrm>
            <a:off x="576702" y="1775286"/>
            <a:ext cx="544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sym typeface="Arial Narrow"/>
              </a:rPr>
              <a:t>MESAS DE TRABAJO.</a:t>
            </a:r>
          </a:p>
          <a:p>
            <a:pPr algn="ctr"/>
            <a:endParaRPr lang="es-MX" sz="3200" b="1" dirty="0">
              <a:solidFill>
                <a:schemeClr val="tx1"/>
              </a:solidFill>
              <a:latin typeface="Franklin Gothic Demi Cond" panose="020B0706030402020204" pitchFamily="34" charset="0"/>
              <a:sym typeface="Arial Narrow"/>
            </a:endParaRPr>
          </a:p>
          <a:p>
            <a:pPr algn="ctr"/>
            <a:r>
              <a:rPr lang="es-MX" sz="3200" b="1" dirty="0" smtClean="0">
                <a:solidFill>
                  <a:schemeClr val="tx1"/>
                </a:solidFill>
                <a:latin typeface="Franklin Gothic Demi Cond" panose="020B0706030402020204" pitchFamily="34" charset="0"/>
                <a:sym typeface="Arial Narrow"/>
              </a:rPr>
              <a:t>5 </a:t>
            </a:r>
            <a:endParaRPr lang="es-MX" sz="32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21" y="4306800"/>
            <a:ext cx="4299066" cy="202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64" y="3344946"/>
            <a:ext cx="3984193" cy="334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21" y="2330032"/>
            <a:ext cx="4299066" cy="1976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25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1416677" y="1674255"/>
            <a:ext cx="7753082" cy="4108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 smtClean="0">
                <a:latin typeface="Franklin Gothic Demi Cond" panose="020B0706030402020204" pitchFamily="34" charset="0"/>
              </a:rPr>
              <a:t>ATENCIÓN A LA POBLACIÓN ADOLESCENTE , A TRAVÉS DEL GEPEA MICHOACÁN 2024. </a:t>
            </a:r>
            <a:endParaRPr lang="es-MX" sz="3200" dirty="0">
              <a:latin typeface="Franklin Gothic Demi Cond" panose="020B07060304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95" y="1203255"/>
            <a:ext cx="10748180" cy="1889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65" y="231386"/>
            <a:ext cx="1865538" cy="9754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339" y="186956"/>
            <a:ext cx="2072820" cy="981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288" y="343644"/>
            <a:ext cx="1859441" cy="8596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768" y="78393"/>
            <a:ext cx="125588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52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797</Words>
  <Application>Microsoft Office PowerPoint</Application>
  <PresentationFormat>Panorámica</PresentationFormat>
  <Paragraphs>176</Paragraphs>
  <Slides>24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7" baseType="lpstr">
      <vt:lpstr>Arial</vt:lpstr>
      <vt:lpstr>Franklin Gothic Heavy</vt:lpstr>
      <vt:lpstr>Franklin Gothic Book</vt:lpstr>
      <vt:lpstr>Franklin Gothic Demi Cond</vt:lpstr>
      <vt:lpstr>Libre Franklin</vt:lpstr>
      <vt:lpstr>Century</vt:lpstr>
      <vt:lpstr>Trebuchet MS</vt:lpstr>
      <vt:lpstr>Calibri</vt:lpstr>
      <vt:lpstr>Verdana</vt:lpstr>
      <vt:lpstr>Nunito</vt:lpstr>
      <vt:lpstr>Times New Roman</vt:lpstr>
      <vt:lpstr>Arial Narrow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Tasa Especifica de Fecundidad Adolescente por  Entidad Federativa 2024.</vt:lpstr>
      <vt:lpstr>Presentación de PowerPoint</vt:lpstr>
      <vt:lpstr>Presentación de PowerPoint</vt:lpstr>
      <vt:lpstr>Comparativo del Embarazo Adolescente en los últimos 4 años.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mario_coespo@outlook.com</dc:creator>
  <cp:lastModifiedBy>Mantenimiento</cp:lastModifiedBy>
  <cp:revision>65</cp:revision>
  <dcterms:created xsi:type="dcterms:W3CDTF">2021-11-30T20:14:23Z</dcterms:created>
  <dcterms:modified xsi:type="dcterms:W3CDTF">2024-12-11T06:10:32Z</dcterms:modified>
</cp:coreProperties>
</file>